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</p:sldMasterIdLst>
  <p:sldIdLst>
    <p:sldId id="273" r:id="rId2"/>
    <p:sldId id="33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4" r:id="rId11"/>
    <p:sldId id="281" r:id="rId12"/>
    <p:sldId id="282" r:id="rId13"/>
    <p:sldId id="285" r:id="rId14"/>
    <p:sldId id="286" r:id="rId15"/>
    <p:sldId id="287" r:id="rId16"/>
    <p:sldId id="289" r:id="rId17"/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8" r:id="rId29"/>
    <p:sldId id="267" r:id="rId30"/>
    <p:sldId id="269" r:id="rId31"/>
    <p:sldId id="270" r:id="rId32"/>
    <p:sldId id="271" r:id="rId33"/>
    <p:sldId id="272" r:id="rId34"/>
  </p:sldIdLst>
  <p:sldSz cx="12192000" cy="6858000"/>
  <p:notesSz cx="12192000" cy="6858000"/>
  <p:embeddedFontLs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Gill Sans MT" panose="020B0502020104020203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252" y="11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9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6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9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8F08B-8C1F-31B1-DD35-82A3CB79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AA972-4B07-381B-BD2C-05E3524C3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FB678-A30B-73AA-0ED6-CCE44942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28BC8-EFD3-5B21-3ED8-72D7652D0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E0918-57A1-B169-48F7-62FB7291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0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00050" indent="-400050">
              <a:buClr>
                <a:srgbClr val="002060"/>
              </a:buClr>
              <a:buSzPct val="80000"/>
              <a:buFont typeface="Wingdings" panose="05000000000000000000" pitchFamily="2" charset="2"/>
              <a:buChar char="Ø"/>
              <a:defRPr sz="3600"/>
            </a:lvl1pPr>
            <a:lvl2pPr marL="514350" indent="-285750">
              <a:buClr>
                <a:srgbClr val="002060"/>
              </a:buClr>
              <a:buFont typeface="Wingdings" panose="05000000000000000000" pitchFamily="2" charset="2"/>
              <a:buChar char="§"/>
              <a:defRPr sz="3200"/>
            </a:lvl2pPr>
            <a:lvl3pPr marL="852488" indent="-395288">
              <a:buClr>
                <a:srgbClr val="002060"/>
              </a:buClr>
              <a:buFont typeface="Wingdings" panose="05000000000000000000" pitchFamily="2" charset="2"/>
              <a:buChar char="ü"/>
              <a:defRPr sz="3200"/>
            </a:lvl3pPr>
            <a:lvl4pPr marL="1027113" indent="-341313">
              <a:buClr>
                <a:srgbClr val="002060"/>
              </a:buCl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 b="1">
                <a:solidFill>
                  <a:srgbClr val="002060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FBF2B2-0513-4444-A025-8F41F484FA99}"/>
              </a:ext>
            </a:extLst>
          </p:cNvPr>
          <p:cNvCxnSpPr>
            <a:cxnSpLocks/>
          </p:cNvCxnSpPr>
          <p:nvPr/>
        </p:nvCxnSpPr>
        <p:spPr>
          <a:xfrm>
            <a:off x="0" y="6297553"/>
            <a:ext cx="81810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03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23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6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3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1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1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0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431800" y="134958"/>
            <a:ext cx="11404600" cy="820539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00206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955497"/>
            <a:ext cx="11404600" cy="521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5696" y="6394264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02060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733786-6D1C-EC87-02EF-3F2BAC31D87A}"/>
              </a:ext>
            </a:extLst>
          </p:cNvPr>
          <p:cNvCxnSpPr>
            <a:cxnSpLocks/>
          </p:cNvCxnSpPr>
          <p:nvPr/>
        </p:nvCxnSpPr>
        <p:spPr>
          <a:xfrm>
            <a:off x="0" y="6297553"/>
            <a:ext cx="81810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07" y="6428333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6333" y="6379904"/>
            <a:ext cx="36576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00" b="1" spc="0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spc="200" baseline="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keca.org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3AABB-BEFC-C844-2543-0192DA9F4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BF3EB95D-074D-C2B0-C8BD-230C54C4AAD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D3FE4B2-5066-A538-83F4-C2E4671B2DDF}"/>
              </a:ext>
            </a:extLst>
          </p:cNvPr>
          <p:cNvSpPr txBox="1"/>
          <p:nvPr/>
        </p:nvSpPr>
        <p:spPr>
          <a:xfrm>
            <a:off x="548957" y="535108"/>
            <a:ext cx="1900751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V</a:t>
            </a:r>
            <a:r>
              <a:rPr sz="1150" b="1" spc="1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17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U</a:t>
            </a:r>
            <a:r>
              <a:rPr sz="1150" b="1" spc="4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17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75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V</a:t>
            </a:r>
            <a:r>
              <a:rPr sz="1150" b="1" spc="1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8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094434B-337D-7F78-BC9A-5827DB2FDA0A}"/>
              </a:ext>
            </a:extLst>
          </p:cNvPr>
          <p:cNvSpPr txBox="1"/>
          <p:nvPr/>
        </p:nvSpPr>
        <p:spPr>
          <a:xfrm>
            <a:off x="2626995" y="417861"/>
            <a:ext cx="3709272" cy="352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74"/>
              </a:lnSpc>
              <a:spcBef>
                <a:spcPts val="0"/>
              </a:spcBef>
              <a:spcAft>
                <a:spcPts val="0"/>
              </a:spcAft>
            </a:pP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Published </a:t>
            </a:r>
            <a:r>
              <a:rPr sz="2200" b="1" spc="-24" dirty="0">
                <a:solidFill>
                  <a:srgbClr val="1A2D5C"/>
                </a:solidFill>
                <a:latin typeface="Georgia"/>
                <a:cs typeface="Georgia"/>
              </a:rPr>
              <a:t>and</a:t>
            </a:r>
            <a:r>
              <a:rPr sz="2200" b="1" spc="34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Forgotten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93CC319-756A-B633-9B40-FA851C713ECF}"/>
              </a:ext>
            </a:extLst>
          </p:cNvPr>
          <p:cNvSpPr txBox="1"/>
          <p:nvPr/>
        </p:nvSpPr>
        <p:spPr>
          <a:xfrm>
            <a:off x="11570970" y="6634249"/>
            <a:ext cx="476978" cy="178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01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13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8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19336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DC4C6-E23E-5D64-561D-0E508FF98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58AE6AEA-27A3-0757-1B79-23032A0EEFE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6FE3F1A-898A-95D4-3338-7931E42A30CB}"/>
              </a:ext>
            </a:extLst>
          </p:cNvPr>
          <p:cNvSpPr txBox="1"/>
          <p:nvPr/>
        </p:nvSpPr>
        <p:spPr>
          <a:xfrm>
            <a:off x="548957" y="531425"/>
            <a:ext cx="376404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7A67CAF-A809-76E9-9FC6-99CD30B935E6}"/>
              </a:ext>
            </a:extLst>
          </p:cNvPr>
          <p:cNvSpPr txBox="1"/>
          <p:nvPr/>
        </p:nvSpPr>
        <p:spPr>
          <a:xfrm>
            <a:off x="1016337" y="531425"/>
            <a:ext cx="1296034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F</a:t>
            </a:r>
            <a:r>
              <a:rPr sz="1150" b="1" spc="11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3C61E18-B7F1-80C2-2815-77DA9344FDFF}"/>
              </a:ext>
            </a:extLst>
          </p:cNvPr>
          <p:cNvSpPr txBox="1"/>
          <p:nvPr/>
        </p:nvSpPr>
        <p:spPr>
          <a:xfrm>
            <a:off x="2294617" y="531425"/>
            <a:ext cx="651953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50" b="1" spc="10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24546F0-3F23-6CDA-2C11-C3A288F9234A}"/>
              </a:ext>
            </a:extLst>
          </p:cNvPr>
          <p:cNvSpPr txBox="1"/>
          <p:nvPr/>
        </p:nvSpPr>
        <p:spPr>
          <a:xfrm>
            <a:off x="548957" y="829324"/>
            <a:ext cx="7291555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39" dirty="0">
                <a:solidFill>
                  <a:srgbClr val="1A2D5C"/>
                </a:solidFill>
                <a:latin typeface="Georgia"/>
                <a:cs typeface="Georgia"/>
              </a:rPr>
              <a:t>The</a:t>
            </a:r>
            <a:r>
              <a:rPr sz="3250" b="1" spc="-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11" dirty="0">
                <a:solidFill>
                  <a:srgbClr val="1A2D5C"/>
                </a:solidFill>
                <a:latin typeface="Georgia"/>
                <a:cs typeface="Georgia"/>
              </a:rPr>
              <a:t>6th</a:t>
            </a:r>
            <a:r>
              <a:rPr sz="3250" b="1" spc="-1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1" dirty="0">
                <a:solidFill>
                  <a:srgbClr val="1A2D5C"/>
                </a:solidFill>
                <a:latin typeface="Georgia"/>
                <a:cs typeface="Georgia"/>
              </a:rPr>
              <a:t>Cycle</a:t>
            </a:r>
            <a:r>
              <a:rPr sz="3250" b="1" spc="-4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4" dirty="0">
                <a:solidFill>
                  <a:srgbClr val="1A2D5C"/>
                </a:solidFill>
                <a:latin typeface="Georgia"/>
                <a:cs typeface="Georgia"/>
              </a:rPr>
              <a:t>Changed</a:t>
            </a:r>
            <a:r>
              <a:rPr sz="3250" b="1" spc="4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5" dirty="0">
                <a:solidFill>
                  <a:srgbClr val="1A2D5C"/>
                </a:solidFill>
                <a:latin typeface="Georgia"/>
                <a:cs typeface="Georgia"/>
              </a:rPr>
              <a:t>Everything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32AE7F7-328C-16D3-F7CE-3BFC865841B6}"/>
              </a:ext>
            </a:extLst>
          </p:cNvPr>
          <p:cNvSpPr txBox="1"/>
          <p:nvPr/>
        </p:nvSpPr>
        <p:spPr>
          <a:xfrm>
            <a:off x="548957" y="2385625"/>
            <a:ext cx="1558889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-2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52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3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 A</a:t>
            </a:r>
            <a:r>
              <a:rPr sz="1150" b="1" spc="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3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150" b="1" spc="-1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 D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527DD1E-8E6C-22D3-9EF1-5D05E816974A}"/>
              </a:ext>
            </a:extLst>
          </p:cNvPr>
          <p:cNvSpPr txBox="1"/>
          <p:nvPr/>
        </p:nvSpPr>
        <p:spPr>
          <a:xfrm>
            <a:off x="6497320" y="2637339"/>
            <a:ext cx="965721" cy="626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E X A</a:t>
            </a:r>
            <a:r>
              <a:rPr sz="1150" b="1" spc="1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M P</a:t>
            </a:r>
            <a:r>
              <a:rPr sz="1150" b="1" spc="2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L E</a:t>
            </a:r>
          </a:p>
          <a:p>
            <a:pPr marL="0" marR="0">
              <a:lnSpc>
                <a:spcPts val="1098"/>
              </a:lnSpc>
              <a:spcBef>
                <a:spcPts val="2110"/>
              </a:spcBef>
              <a:spcAft>
                <a:spcPts val="0"/>
              </a:spcAft>
            </a:pP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T</a:t>
            </a:r>
            <a:r>
              <a:rPr sz="900" b="1" spc="25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O</a:t>
            </a:r>
            <a:r>
              <a:rPr sz="900" b="1" spc="12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T</a:t>
            </a:r>
            <a:r>
              <a:rPr sz="900" b="1" spc="-50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A L</a:t>
            </a:r>
            <a:r>
              <a:rPr sz="900" b="1" spc="390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R</a:t>
            </a:r>
            <a:r>
              <a:rPr sz="900" b="1" spc="39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H</a:t>
            </a:r>
            <a:r>
              <a:rPr sz="900" b="1" spc="-22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N</a:t>
            </a:r>
            <a:r>
              <a:rPr sz="900" b="1" spc="-47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A761B92-A313-7637-1691-75B7020ACACA}"/>
              </a:ext>
            </a:extLst>
          </p:cNvPr>
          <p:cNvSpPr txBox="1"/>
          <p:nvPr/>
        </p:nvSpPr>
        <p:spPr>
          <a:xfrm>
            <a:off x="7458139" y="2637339"/>
            <a:ext cx="76415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·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63C40ED5-B690-70DE-A870-690FEDE3EA07}"/>
              </a:ext>
            </a:extLst>
          </p:cNvPr>
          <p:cNvSpPr txBox="1"/>
          <p:nvPr/>
        </p:nvSpPr>
        <p:spPr>
          <a:xfrm>
            <a:off x="7667343" y="2637339"/>
            <a:ext cx="1520535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M A</a:t>
            </a:r>
            <a:r>
              <a:rPr sz="1150" b="1" spc="1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R I</a:t>
            </a:r>
            <a:r>
              <a:rPr sz="1150" b="1" spc="3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150" b="1" spc="55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C</a:t>
            </a:r>
            <a:r>
              <a:rPr sz="1150" b="1" spc="3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150" b="1" spc="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1150" b="1" spc="3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150" b="1" spc="-4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150" b="1" spc="6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C2F8E8E-0482-EEF3-974F-B87E762A5D98}"/>
              </a:ext>
            </a:extLst>
          </p:cNvPr>
          <p:cNvSpPr txBox="1"/>
          <p:nvPr/>
        </p:nvSpPr>
        <p:spPr>
          <a:xfrm>
            <a:off x="777875" y="2754166"/>
            <a:ext cx="2358158" cy="309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</a:pPr>
            <a:r>
              <a:rPr sz="1900" b="1" dirty="0">
                <a:solidFill>
                  <a:srgbClr val="1A2D5C"/>
                </a:solidFill>
                <a:latin typeface="Georgia"/>
                <a:cs typeface="Georgia"/>
              </a:rPr>
              <a:t>~2.5</a:t>
            </a:r>
            <a:r>
              <a:rPr sz="1900" b="1" spc="2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1A2D5C"/>
                </a:solidFill>
                <a:latin typeface="Georgia"/>
                <a:cs typeface="Georgia"/>
              </a:rPr>
              <a:t>million units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F5578E2F-8EF7-9FA7-1FD2-01D0D8FDB875}"/>
              </a:ext>
            </a:extLst>
          </p:cNvPr>
          <p:cNvSpPr txBox="1"/>
          <p:nvPr/>
        </p:nvSpPr>
        <p:spPr>
          <a:xfrm>
            <a:off x="777875" y="3255926"/>
            <a:ext cx="4668448" cy="24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1"/>
              </a:lnSpc>
              <a:spcBef>
                <a:spcPts val="0"/>
              </a:spcBef>
              <a:spcAft>
                <a:spcPts val="0"/>
              </a:spcAft>
            </a:pP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Statewide target jumped</a:t>
            </a:r>
            <a:r>
              <a:rPr sz="1350" spc="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350" spc="-4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a</a:t>
            </a:r>
            <a:r>
              <a:rPr sz="1350" spc="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historically</a:t>
            </a:r>
            <a:r>
              <a:rPr sz="135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unprecedented</a:t>
            </a:r>
            <a:r>
              <a:rPr sz="1350" spc="-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number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FCB464D3-D5D0-1B9A-2A2B-F0DDAFA86A1A}"/>
              </a:ext>
            </a:extLst>
          </p:cNvPr>
          <p:cNvSpPr txBox="1"/>
          <p:nvPr/>
        </p:nvSpPr>
        <p:spPr>
          <a:xfrm>
            <a:off x="6497320" y="3332240"/>
            <a:ext cx="2977116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AF7EE"/>
                </a:solidFill>
                <a:latin typeface="Georgia"/>
                <a:cs typeface="Georgia"/>
              </a:rPr>
              <a:t>2,298 </a:t>
            </a:r>
            <a:r>
              <a:rPr sz="2800" dirty="0">
                <a:solidFill>
                  <a:srgbClr val="C9A961"/>
                </a:solidFill>
                <a:latin typeface="Times New Roman"/>
                <a:cs typeface="Times New Roman"/>
              </a:rPr>
              <a:t>→</a:t>
            </a:r>
            <a:r>
              <a:rPr sz="2800" spc="-23" dirty="0">
                <a:solidFill>
                  <a:srgbClr val="C9A961"/>
                </a:solidFill>
                <a:latin typeface="Times New Roman"/>
                <a:cs typeface="Times New Roman"/>
              </a:rPr>
              <a:t> </a:t>
            </a:r>
            <a:r>
              <a:rPr sz="3250" b="1" spc="-29" dirty="0">
                <a:solidFill>
                  <a:srgbClr val="FFFFFF"/>
                </a:solidFill>
                <a:latin typeface="Georgia"/>
                <a:cs typeface="Georgia"/>
              </a:rPr>
              <a:t>14,405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0BF041EA-4B0B-C304-5922-E25EABBB2BDD}"/>
              </a:ext>
            </a:extLst>
          </p:cNvPr>
          <p:cNvSpPr txBox="1"/>
          <p:nvPr/>
        </p:nvSpPr>
        <p:spPr>
          <a:xfrm>
            <a:off x="777875" y="3807250"/>
            <a:ext cx="2658139" cy="309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</a:pPr>
            <a:r>
              <a:rPr sz="1900" b="1" dirty="0">
                <a:solidFill>
                  <a:srgbClr val="1A2D5C"/>
                </a:solidFill>
                <a:latin typeface="Georgia"/>
                <a:cs typeface="Georgia"/>
              </a:rPr>
              <a:t>Became enforceable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EFF6ABB5-4351-8735-DF12-DDCEF57FCD33}"/>
              </a:ext>
            </a:extLst>
          </p:cNvPr>
          <p:cNvSpPr txBox="1"/>
          <p:nvPr/>
        </p:nvSpPr>
        <p:spPr>
          <a:xfrm>
            <a:off x="6497320" y="4185293"/>
            <a:ext cx="1911329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U</a:t>
            </a:r>
            <a:r>
              <a:rPr sz="900" b="1" spc="33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N</a:t>
            </a:r>
            <a:r>
              <a:rPr sz="900" b="1" spc="-47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I N</a:t>
            </a:r>
            <a:r>
              <a:rPr sz="900" b="1" spc="-47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C O</a:t>
            </a:r>
            <a:r>
              <a:rPr sz="900" b="1" spc="12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R</a:t>
            </a:r>
            <a:r>
              <a:rPr sz="900" b="1" spc="39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P O</a:t>
            </a:r>
            <a:r>
              <a:rPr sz="900" b="1" spc="12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R</a:t>
            </a:r>
            <a:r>
              <a:rPr sz="900" b="1" spc="-36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A T</a:t>
            </a:r>
            <a:r>
              <a:rPr sz="900" b="1" spc="25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E</a:t>
            </a:r>
            <a:r>
              <a:rPr sz="900" b="1" spc="-43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D</a:t>
            </a:r>
            <a:r>
              <a:rPr sz="900" b="1" spc="427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M</a:t>
            </a:r>
            <a:r>
              <a:rPr sz="900" b="1" spc="-16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A R</a:t>
            </a:r>
            <a:r>
              <a:rPr sz="900" b="1" spc="-36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I N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798D5C7-680F-C665-E183-DE6EF48E4E75}"/>
              </a:ext>
            </a:extLst>
          </p:cNvPr>
          <p:cNvSpPr txBox="1"/>
          <p:nvPr/>
        </p:nvSpPr>
        <p:spPr>
          <a:xfrm>
            <a:off x="777875" y="4309010"/>
            <a:ext cx="3656037" cy="24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1"/>
              </a:lnSpc>
              <a:spcBef>
                <a:spcPts val="0"/>
              </a:spcBef>
              <a:spcAft>
                <a:spcPts val="0"/>
              </a:spcAft>
            </a:pP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RHNA</a:t>
            </a:r>
            <a:r>
              <a:rPr sz="1350" spc="-4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carried</a:t>
            </a:r>
            <a:r>
              <a:rPr sz="1350" spc="3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legal</a:t>
            </a:r>
            <a:r>
              <a:rPr sz="1350" spc="-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consequences for</a:t>
            </a:r>
            <a:r>
              <a:rPr sz="1350" spc="-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spc="18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350" spc="-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spc="-18" dirty="0">
                <a:solidFill>
                  <a:srgbClr val="1A1A1A"/>
                </a:solidFill>
                <a:latin typeface="Calibri"/>
                <a:cs typeface="Calibri"/>
              </a:rPr>
              <a:t>first</a:t>
            </a:r>
            <a:r>
              <a:rPr sz="1350" spc="11" dirty="0">
                <a:solidFill>
                  <a:srgbClr val="1A1A1A"/>
                </a:solidFill>
                <a:latin typeface="Calibri"/>
                <a:cs typeface="Calibri"/>
              </a:rPr>
              <a:t> time</a:t>
            </a: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AAA79633-8379-19D9-9EAF-EDF671B2B6F2}"/>
              </a:ext>
            </a:extLst>
          </p:cNvPr>
          <p:cNvSpPr txBox="1"/>
          <p:nvPr/>
        </p:nvSpPr>
        <p:spPr>
          <a:xfrm>
            <a:off x="6497320" y="4431172"/>
            <a:ext cx="2393819" cy="5041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1" dirty="0">
                <a:solidFill>
                  <a:srgbClr val="FAF7EE"/>
                </a:solidFill>
                <a:latin typeface="Georgia"/>
                <a:cs typeface="Georgia"/>
              </a:rPr>
              <a:t>185</a:t>
            </a:r>
            <a:r>
              <a:rPr sz="2800" spc="35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C9A961"/>
                </a:solidFill>
                <a:latin typeface="Times New Roman"/>
                <a:cs typeface="Times New Roman"/>
              </a:rPr>
              <a:t>→</a:t>
            </a:r>
            <a:r>
              <a:rPr sz="2800" spc="-23" dirty="0">
                <a:solidFill>
                  <a:srgbClr val="C9A961"/>
                </a:solidFill>
                <a:latin typeface="Times New Roman"/>
                <a:cs typeface="Times New Roman"/>
              </a:rPr>
              <a:t> </a:t>
            </a:r>
            <a:r>
              <a:rPr sz="3250" b="1" spc="-24" dirty="0">
                <a:solidFill>
                  <a:srgbClr val="FFFFFF"/>
                </a:solidFill>
                <a:latin typeface="Georgia"/>
                <a:cs typeface="Georgia"/>
              </a:rPr>
              <a:t>3,569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6F7D35BC-E800-BB0F-092C-7AC83F15D984}"/>
              </a:ext>
            </a:extLst>
          </p:cNvPr>
          <p:cNvSpPr txBox="1"/>
          <p:nvPr/>
        </p:nvSpPr>
        <p:spPr>
          <a:xfrm>
            <a:off x="777875" y="4859789"/>
            <a:ext cx="3162910" cy="309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6"/>
              </a:lnSpc>
              <a:spcBef>
                <a:spcPts val="0"/>
              </a:spcBef>
              <a:spcAft>
                <a:spcPts val="0"/>
              </a:spcAft>
            </a:pPr>
            <a:r>
              <a:rPr sz="1900" b="1" dirty="0">
                <a:solidFill>
                  <a:srgbClr val="1A2D5C"/>
                </a:solidFill>
                <a:latin typeface="Georgia"/>
                <a:cs typeface="Georgia"/>
              </a:rPr>
              <a:t>New</a:t>
            </a:r>
            <a:r>
              <a:rPr sz="1900" b="1" spc="-3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1A2D5C"/>
                </a:solidFill>
                <a:latin typeface="Georgia"/>
                <a:cs typeface="Georgia"/>
              </a:rPr>
              <a:t>compliance burden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9263BD86-2B1E-3938-7AD6-0249B90EA534}"/>
              </a:ext>
            </a:extLst>
          </p:cNvPr>
          <p:cNvSpPr txBox="1"/>
          <p:nvPr/>
        </p:nvSpPr>
        <p:spPr>
          <a:xfrm>
            <a:off x="6497320" y="5339668"/>
            <a:ext cx="3370262" cy="385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32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1" dirty="0">
                <a:solidFill>
                  <a:srgbClr val="C9A961"/>
                </a:solidFill>
                <a:latin typeface="Georgia"/>
                <a:cs typeface="Georgia"/>
              </a:rPr>
              <a:t>Nearly</a:t>
            </a:r>
            <a:r>
              <a:rPr sz="2400" b="1" i="1" spc="33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400" b="1" i="1" spc="-10" dirty="0">
                <a:solidFill>
                  <a:srgbClr val="C9A961"/>
                </a:solidFill>
                <a:latin typeface="Georgia"/>
                <a:cs typeface="Georgia"/>
              </a:rPr>
              <a:t>20×</a:t>
            </a:r>
            <a:r>
              <a:rPr sz="2400" b="1" i="1" spc="13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400" b="1" i="1" dirty="0">
                <a:solidFill>
                  <a:srgbClr val="C9A961"/>
                </a:solidFill>
                <a:latin typeface="Georgia"/>
                <a:cs typeface="Georgia"/>
              </a:rPr>
              <a:t>increase</a:t>
            </a: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E0120C99-F447-5312-31AF-D9FD8A605DB7}"/>
              </a:ext>
            </a:extLst>
          </p:cNvPr>
          <p:cNvSpPr txBox="1"/>
          <p:nvPr/>
        </p:nvSpPr>
        <p:spPr>
          <a:xfrm>
            <a:off x="777875" y="5362524"/>
            <a:ext cx="3192961" cy="247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47"/>
              </a:lnSpc>
              <a:spcBef>
                <a:spcPts val="0"/>
              </a:spcBef>
              <a:spcAft>
                <a:spcPts val="0"/>
              </a:spcAft>
            </a:pP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Reporting</a:t>
            </a:r>
            <a:r>
              <a:rPr sz="1350" spc="-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  <a:r>
              <a:rPr sz="1350" spc="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tracking</a:t>
            </a:r>
            <a:r>
              <a:rPr sz="1350" spc="-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requirements added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AF40B21D-5791-DC22-5B05-63654B947F4F}"/>
              </a:ext>
            </a:extLst>
          </p:cNvPr>
          <p:cNvSpPr txBox="1"/>
          <p:nvPr/>
        </p:nvSpPr>
        <p:spPr>
          <a:xfrm>
            <a:off x="777875" y="5904045"/>
            <a:ext cx="4959189" cy="4132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1"/>
              </a:lnSpc>
              <a:spcBef>
                <a:spcPts val="0"/>
              </a:spcBef>
              <a:spcAft>
                <a:spcPts val="0"/>
              </a:spcAft>
            </a:pP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Many cities</a:t>
            </a:r>
            <a:r>
              <a:rPr sz="1300" i="1" spc="27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i="1" spc="21" dirty="0">
                <a:solidFill>
                  <a:srgbClr val="1A1A1A"/>
                </a:solidFill>
                <a:latin typeface="Georgia"/>
                <a:cs typeface="Georgia"/>
              </a:rPr>
              <a:t>saw</a:t>
            </a:r>
            <a:r>
              <a:rPr sz="1300" i="1" spc="-54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housing</a:t>
            </a:r>
            <a:r>
              <a:rPr sz="1300" i="1" spc="-15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targets</a:t>
            </a:r>
            <a:r>
              <a:rPr sz="1300" i="1" spc="31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increase</a:t>
            </a:r>
            <a:r>
              <a:rPr sz="1300" i="1" spc="24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b="1" i="1" dirty="0">
                <a:solidFill>
                  <a:srgbClr val="B02A2A"/>
                </a:solidFill>
                <a:latin typeface="Georgia"/>
                <a:cs typeface="Georgia"/>
              </a:rPr>
              <a:t>10× </a:t>
            </a:r>
            <a:r>
              <a:rPr sz="1300" b="1" i="1" spc="-17" dirty="0">
                <a:solidFill>
                  <a:srgbClr val="B02A2A"/>
                </a:solidFill>
                <a:latin typeface="Georgia"/>
                <a:cs typeface="Georgia"/>
              </a:rPr>
              <a:t>to</a:t>
            </a:r>
            <a:r>
              <a:rPr sz="1300" b="1" i="1" spc="61" dirty="0">
                <a:solidFill>
                  <a:srgbClr val="B02A2A"/>
                </a:solidFill>
                <a:latin typeface="Georgia"/>
                <a:cs typeface="Georgia"/>
              </a:rPr>
              <a:t> </a:t>
            </a:r>
            <a:r>
              <a:rPr sz="1300" b="1" i="1" spc="-18" dirty="0">
                <a:solidFill>
                  <a:srgbClr val="B02A2A"/>
                </a:solidFill>
                <a:latin typeface="Georgia"/>
                <a:cs typeface="Georgia"/>
              </a:rPr>
              <a:t>20×</a:t>
            </a:r>
            <a:r>
              <a:rPr sz="1300" b="1" i="1" spc="14" dirty="0">
                <a:solidFill>
                  <a:srgbClr val="B02A2A"/>
                </a:solidFill>
                <a:latin typeface="Georgia"/>
                <a:cs typeface="Georgia"/>
              </a:rPr>
              <a:t> </a:t>
            </a:r>
            <a:r>
              <a:rPr sz="1300" i="1" spc="-11" dirty="0">
                <a:solidFill>
                  <a:srgbClr val="1A1A1A"/>
                </a:solidFill>
                <a:latin typeface="Georgia"/>
                <a:cs typeface="Georgia"/>
              </a:rPr>
              <a:t>in</a:t>
            </a:r>
            <a:r>
              <a:rPr sz="1300" i="1" spc="55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a single</a:t>
            </a:r>
          </a:p>
          <a:p>
            <a:pPr marL="0" marR="0">
              <a:lnSpc>
                <a:spcPts val="1451"/>
              </a:lnSpc>
              <a:spcBef>
                <a:spcPts val="0"/>
              </a:spcBef>
              <a:spcAft>
                <a:spcPts val="0"/>
              </a:spcAft>
            </a:pP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cycle.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86B0FEF5-7D8F-1950-FD84-13EC2EEE5B22}"/>
              </a:ext>
            </a:extLst>
          </p:cNvPr>
          <p:cNvSpPr txBox="1"/>
          <p:nvPr/>
        </p:nvSpPr>
        <p:spPr>
          <a:xfrm>
            <a:off x="6497320" y="5908969"/>
            <a:ext cx="4939157" cy="392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66"/>
              </a:lnSpc>
              <a:spcBef>
                <a:spcPts val="0"/>
              </a:spcBef>
              <a:spcAft>
                <a:spcPts val="0"/>
              </a:spcAft>
            </a:pP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Cities</a:t>
            </a:r>
            <a:r>
              <a:rPr sz="1200" b="1" i="1" spc="-2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Georgia"/>
                <a:cs typeface="Georgia"/>
              </a:rPr>
              <a:t>were</a:t>
            </a:r>
            <a:r>
              <a:rPr sz="1200" b="1" i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required</a:t>
            </a:r>
            <a:r>
              <a:rPr sz="1200" b="1" i="1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spc="-51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1200" b="1" i="1" spc="10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spc="-21" dirty="0">
                <a:solidFill>
                  <a:srgbClr val="FFFFFF"/>
                </a:solidFill>
                <a:latin typeface="Georgia"/>
                <a:cs typeface="Georgia"/>
              </a:rPr>
              <a:t>plan</a:t>
            </a:r>
            <a:r>
              <a:rPr sz="1200" b="1" i="1" spc="1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spc="27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1200" b="1" i="1" spc="-7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these increases</a:t>
            </a:r>
            <a:r>
              <a:rPr sz="1200" b="1" i="1" spc="-1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regardless</a:t>
            </a:r>
            <a:r>
              <a:rPr sz="1200" b="1" i="1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spc="-13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</a:p>
          <a:p>
            <a:pPr marL="0" marR="0">
              <a:lnSpc>
                <a:spcPts val="1366"/>
              </a:lnSpc>
              <a:spcBef>
                <a:spcPts val="11"/>
              </a:spcBef>
              <a:spcAft>
                <a:spcPts val="0"/>
              </a:spcAft>
            </a:pP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local</a:t>
            </a:r>
            <a:r>
              <a:rPr sz="1200" b="1" i="1" spc="1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constraints.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3AA58AB4-243F-A70D-802A-EEE9B244D30E}"/>
              </a:ext>
            </a:extLst>
          </p:cNvPr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C8487962-0D8E-FA54-6184-F0546D0EE468}"/>
              </a:ext>
            </a:extLst>
          </p:cNvPr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0C132823-D4BD-8903-E5AC-F751073F2493}"/>
              </a:ext>
            </a:extLst>
          </p:cNvPr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FEB8D15E-BB4F-5C5F-7D9F-EEFCF9E258E4}"/>
              </a:ext>
            </a:extLst>
          </p:cNvPr>
          <p:cNvSpPr txBox="1"/>
          <p:nvPr/>
        </p:nvSpPr>
        <p:spPr>
          <a:xfrm>
            <a:off x="11354816" y="6584387"/>
            <a:ext cx="421328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6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52836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B5753-39A0-0BDE-7FB2-77BF7BD12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DBBFB160-5CD8-5621-F274-2758730C766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C6741DF-33DB-4E2C-3D1A-3DB856A1BCE3}"/>
              </a:ext>
            </a:extLst>
          </p:cNvPr>
          <p:cNvSpPr txBox="1"/>
          <p:nvPr/>
        </p:nvSpPr>
        <p:spPr>
          <a:xfrm>
            <a:off x="548957" y="535108"/>
            <a:ext cx="1991949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77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16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C249183-A9A5-0FAF-1F79-665B0F45A683}"/>
              </a:ext>
            </a:extLst>
          </p:cNvPr>
          <p:cNvSpPr txBox="1"/>
          <p:nvPr/>
        </p:nvSpPr>
        <p:spPr>
          <a:xfrm>
            <a:off x="2523152" y="535108"/>
            <a:ext cx="236497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B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B42923D-8FD6-74E9-0D84-D42125677629}"/>
              </a:ext>
            </a:extLst>
          </p:cNvPr>
          <p:cNvSpPr txBox="1"/>
          <p:nvPr/>
        </p:nvSpPr>
        <p:spPr>
          <a:xfrm>
            <a:off x="2857077" y="535108"/>
            <a:ext cx="2019993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16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M</a:t>
            </a:r>
            <a:r>
              <a:rPr sz="1150" b="1" spc="8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75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150" b="1" spc="5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16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16D3772-F7E8-CDC6-56AA-E56A2DAB09BD}"/>
              </a:ext>
            </a:extLst>
          </p:cNvPr>
          <p:cNvSpPr txBox="1"/>
          <p:nvPr/>
        </p:nvSpPr>
        <p:spPr>
          <a:xfrm>
            <a:off x="5059426" y="417861"/>
            <a:ext cx="3691042" cy="352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74"/>
              </a:lnSpc>
              <a:spcBef>
                <a:spcPts val="0"/>
              </a:spcBef>
              <a:spcAft>
                <a:spcPts val="0"/>
              </a:spcAft>
            </a:pPr>
            <a:r>
              <a:rPr sz="2200" b="1" spc="13" dirty="0">
                <a:solidFill>
                  <a:srgbClr val="1A2D5C"/>
                </a:solidFill>
                <a:latin typeface="Georgia"/>
                <a:cs typeface="Georgia"/>
              </a:rPr>
              <a:t>6th</a:t>
            </a:r>
            <a:r>
              <a:rPr sz="2200" b="1" spc="-4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spc="17" dirty="0">
                <a:solidFill>
                  <a:srgbClr val="1A2D5C"/>
                </a:solidFill>
                <a:latin typeface="Georgia"/>
                <a:cs typeface="Georgia"/>
              </a:rPr>
              <a:t>Cycle</a:t>
            </a:r>
            <a:r>
              <a:rPr sz="2200" b="1" spc="-3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·</a:t>
            </a:r>
            <a:r>
              <a:rPr sz="2200" b="1" spc="-2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Marin</a:t>
            </a:r>
            <a:r>
              <a:rPr sz="2200" b="1" spc="24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County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44CACD8-C3F4-A837-3CBF-E05E27227F5D}"/>
              </a:ext>
            </a:extLst>
          </p:cNvPr>
          <p:cNvSpPr txBox="1"/>
          <p:nvPr/>
        </p:nvSpPr>
        <p:spPr>
          <a:xfrm>
            <a:off x="7549515" y="1293402"/>
            <a:ext cx="565180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000" b="1" spc="10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000" b="1" spc="7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000" b="1" spc="3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1000" b="1" spc="6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L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13C60FD-A4AD-4BC0-1CC5-C068C189A3D0}"/>
              </a:ext>
            </a:extLst>
          </p:cNvPr>
          <p:cNvSpPr txBox="1"/>
          <p:nvPr/>
        </p:nvSpPr>
        <p:spPr>
          <a:xfrm>
            <a:off x="8150488" y="1293402"/>
            <a:ext cx="550019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1000" b="1" spc="9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000" b="1" spc="9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000" b="1" spc="3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000" b="1" spc="10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B5146C0-A761-C085-86A5-88121F72D01B}"/>
              </a:ext>
            </a:extLst>
          </p:cNvPr>
          <p:cNvSpPr txBox="1"/>
          <p:nvPr/>
        </p:nvSpPr>
        <p:spPr>
          <a:xfrm>
            <a:off x="7549515" y="1641260"/>
            <a:ext cx="2411370" cy="417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88"/>
              </a:lnSpc>
              <a:spcBef>
                <a:spcPts val="0"/>
              </a:spcBef>
              <a:spcAft>
                <a:spcPts val="0"/>
              </a:spcAft>
            </a:pPr>
            <a:r>
              <a:rPr sz="2200" dirty="0">
                <a:solidFill>
                  <a:srgbClr val="FAF7EE"/>
                </a:solidFill>
                <a:latin typeface="Georgia"/>
                <a:cs typeface="Georgia"/>
              </a:rPr>
              <a:t>2,298</a:t>
            </a:r>
            <a:r>
              <a:rPr sz="2200" spc="12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C9A961"/>
                </a:solidFill>
                <a:latin typeface="Times New Roman"/>
                <a:cs typeface="Times New Roman"/>
              </a:rPr>
              <a:t>→</a:t>
            </a:r>
            <a:r>
              <a:rPr sz="2200" spc="-22" dirty="0">
                <a:solidFill>
                  <a:srgbClr val="C9A961"/>
                </a:solidFill>
                <a:latin typeface="Times New Roman"/>
                <a:cs typeface="Times New Roman"/>
              </a:rPr>
              <a:t> </a:t>
            </a:r>
            <a:r>
              <a:rPr sz="2650" b="1" spc="-23" dirty="0">
                <a:solidFill>
                  <a:srgbClr val="FFFFFF"/>
                </a:solidFill>
                <a:latin typeface="Georgia"/>
                <a:cs typeface="Georgia"/>
              </a:rPr>
              <a:t>14,405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C664029-280E-4560-F0CC-A2F0A3D877DC}"/>
              </a:ext>
            </a:extLst>
          </p:cNvPr>
          <p:cNvSpPr txBox="1"/>
          <p:nvPr/>
        </p:nvSpPr>
        <p:spPr>
          <a:xfrm>
            <a:off x="7549515" y="2265736"/>
            <a:ext cx="1937839" cy="2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92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1" dirty="0">
                <a:solidFill>
                  <a:srgbClr val="C9A961"/>
                </a:solidFill>
                <a:latin typeface="Georgia"/>
                <a:cs typeface="Georgia"/>
              </a:rPr>
              <a:t>Over</a:t>
            </a:r>
            <a:r>
              <a:rPr sz="1600" b="1" i="1" spc="25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1600" b="1" i="1" spc="12" dirty="0">
                <a:solidFill>
                  <a:srgbClr val="C9A961"/>
                </a:solidFill>
                <a:latin typeface="Georgia"/>
                <a:cs typeface="Georgia"/>
              </a:rPr>
              <a:t>6×</a:t>
            </a:r>
            <a:r>
              <a:rPr sz="1600" b="1" i="1" dirty="0">
                <a:solidFill>
                  <a:srgbClr val="C9A961"/>
                </a:solidFill>
                <a:latin typeface="Georgia"/>
                <a:cs typeface="Georgia"/>
              </a:rPr>
              <a:t> increase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D5BB18D7-F185-8BC8-811E-5D14EBB025A2}"/>
              </a:ext>
            </a:extLst>
          </p:cNvPr>
          <p:cNvSpPr txBox="1"/>
          <p:nvPr/>
        </p:nvSpPr>
        <p:spPr>
          <a:xfrm>
            <a:off x="7549515" y="3124743"/>
            <a:ext cx="629131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00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000" b="1" spc="1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000" b="1" spc="3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000" b="1" spc="11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797CE5FC-1B50-C097-ED54-B2726E700977}"/>
              </a:ext>
            </a:extLst>
          </p:cNvPr>
          <p:cNvSpPr txBox="1"/>
          <p:nvPr/>
        </p:nvSpPr>
        <p:spPr>
          <a:xfrm>
            <a:off x="8198035" y="3124743"/>
            <a:ext cx="322046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000" b="1" spc="10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000" b="1" spc="4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B390F90-292A-7C7E-1E2F-8EACBCC7B65A}"/>
              </a:ext>
            </a:extLst>
          </p:cNvPr>
          <p:cNvSpPr txBox="1"/>
          <p:nvPr/>
        </p:nvSpPr>
        <p:spPr>
          <a:xfrm>
            <a:off x="8589084" y="3124743"/>
            <a:ext cx="781183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000" b="1" spc="3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000" b="1" spc="11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000" b="1" spc="7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00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000" b="1" spc="3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CBF5A038-9954-0BD8-2787-3EC18A68F68B}"/>
              </a:ext>
            </a:extLst>
          </p:cNvPr>
          <p:cNvSpPr txBox="1"/>
          <p:nvPr/>
        </p:nvSpPr>
        <p:spPr>
          <a:xfrm>
            <a:off x="9380617" y="3124743"/>
            <a:ext cx="498548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00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000" b="1" spc="3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000" b="1" spc="9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CAB5C5A2-96EF-8840-04F6-068C1061DF84}"/>
              </a:ext>
            </a:extLst>
          </p:cNvPr>
          <p:cNvSpPr txBox="1"/>
          <p:nvPr/>
        </p:nvSpPr>
        <p:spPr>
          <a:xfrm>
            <a:off x="7549515" y="3443239"/>
            <a:ext cx="2076170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10" dirty="0">
                <a:solidFill>
                  <a:srgbClr val="1A2D5C"/>
                </a:solidFill>
                <a:latin typeface="Georgia"/>
                <a:cs typeface="Georgia"/>
              </a:rPr>
              <a:t>Above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 Moderate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E3FABDA-436C-B9A9-1466-D32E82BA9464}"/>
              </a:ext>
            </a:extLst>
          </p:cNvPr>
          <p:cNvSpPr txBox="1"/>
          <p:nvPr/>
        </p:nvSpPr>
        <p:spPr>
          <a:xfrm>
            <a:off x="7549515" y="4026540"/>
            <a:ext cx="3691957" cy="224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7"/>
              </a:lnSpc>
              <a:spcBef>
                <a:spcPts val="0"/>
              </a:spcBef>
              <a:spcAft>
                <a:spcPts val="0"/>
              </a:spcAft>
            </a:pPr>
            <a:r>
              <a:rPr sz="1200" spc="12" dirty="0">
                <a:solidFill>
                  <a:srgbClr val="1A1A1A"/>
                </a:solidFill>
                <a:latin typeface="Calibri"/>
                <a:cs typeface="Calibri"/>
              </a:rPr>
              <a:t>5,652</a:t>
            </a:r>
            <a:r>
              <a:rPr sz="1200" spc="-6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41" dirty="0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200" spc="-7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14,405</a:t>
            </a:r>
            <a:r>
              <a:rPr sz="1200" spc="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units — the</a:t>
            </a:r>
            <a:r>
              <a:rPr sz="1200" spc="-5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largest single</a:t>
            </a:r>
            <a:r>
              <a:rPr sz="1200" spc="2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4" dirty="0">
                <a:solidFill>
                  <a:srgbClr val="1A1A1A"/>
                </a:solidFill>
                <a:latin typeface="Calibri"/>
                <a:cs typeface="Calibri"/>
              </a:rPr>
              <a:t>category</a:t>
            </a:r>
            <a:r>
              <a:rPr sz="1200" spc="2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43" dirty="0">
                <a:solidFill>
                  <a:srgbClr val="1A1A1A"/>
                </a:solidFill>
                <a:latin typeface="Calibri"/>
                <a:cs typeface="Calibri"/>
              </a:rPr>
              <a:t>by</a:t>
            </a:r>
            <a:r>
              <a:rPr sz="1200" spc="-10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1A1A1A"/>
                </a:solidFill>
                <a:latin typeface="Calibri"/>
                <a:cs typeface="Calibri"/>
              </a:rPr>
              <a:t>far.</a:t>
            </a: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AFD8F741-B760-8FA2-9142-96DB8FF4E9C5}"/>
              </a:ext>
            </a:extLst>
          </p:cNvPr>
          <p:cNvSpPr txBox="1"/>
          <p:nvPr/>
        </p:nvSpPr>
        <p:spPr>
          <a:xfrm>
            <a:off x="7549515" y="4443737"/>
            <a:ext cx="882862" cy="43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55"/>
              </a:lnSpc>
              <a:spcBef>
                <a:spcPts val="0"/>
              </a:spcBef>
              <a:spcAft>
                <a:spcPts val="0"/>
              </a:spcAft>
            </a:pPr>
            <a:r>
              <a:rPr sz="2800" b="1" spc="20" dirty="0">
                <a:solidFill>
                  <a:srgbClr val="B02A2A"/>
                </a:solidFill>
                <a:latin typeface="Georgia"/>
                <a:cs typeface="Georgia"/>
              </a:rPr>
              <a:t>39%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A06527A4-1FC2-94B2-1FAB-46724B0D354D}"/>
              </a:ext>
            </a:extLst>
          </p:cNvPr>
          <p:cNvSpPr txBox="1"/>
          <p:nvPr/>
        </p:nvSpPr>
        <p:spPr>
          <a:xfrm>
            <a:off x="2062860" y="6125019"/>
            <a:ext cx="8198354" cy="244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21"/>
              </a:lnSpc>
              <a:spcBef>
                <a:spcPts val="0"/>
              </a:spcBef>
              <a:spcAft>
                <a:spcPts val="0"/>
              </a:spcAft>
            </a:pPr>
            <a:r>
              <a:rPr sz="1450" i="1" spc="-27" dirty="0">
                <a:solidFill>
                  <a:srgbClr val="FFFFFF"/>
                </a:solidFill>
                <a:latin typeface="Georgia"/>
                <a:cs typeface="Georgia"/>
              </a:rPr>
              <a:t>Cities</a:t>
            </a:r>
            <a:r>
              <a:rPr sz="1450" i="1" spc="2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36" dirty="0">
                <a:solidFill>
                  <a:srgbClr val="FFFFFF"/>
                </a:solidFill>
                <a:latin typeface="Georgia"/>
                <a:cs typeface="Georgia"/>
              </a:rPr>
              <a:t>must</a:t>
            </a:r>
            <a:r>
              <a:rPr sz="1450" i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19" dirty="0">
                <a:solidFill>
                  <a:srgbClr val="FFFFFF"/>
                </a:solidFill>
                <a:latin typeface="Georgia"/>
                <a:cs typeface="Georgia"/>
              </a:rPr>
              <a:t>plan</a:t>
            </a:r>
            <a:r>
              <a:rPr sz="1450" i="1" spc="-6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8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1450" i="1" spc="5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15" dirty="0">
                <a:solidFill>
                  <a:srgbClr val="FFFFFF"/>
                </a:solidFill>
                <a:latin typeface="Georgia"/>
                <a:cs typeface="Georgia"/>
              </a:rPr>
              <a:t>all</a:t>
            </a:r>
            <a:r>
              <a:rPr sz="1450" i="1" spc="-7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0" dirty="0">
                <a:solidFill>
                  <a:srgbClr val="FFFFFF"/>
                </a:solidFill>
                <a:latin typeface="Georgia"/>
                <a:cs typeface="Georgia"/>
              </a:rPr>
              <a:t>income</a:t>
            </a:r>
            <a:r>
              <a:rPr sz="1450" i="1" spc="-3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5" dirty="0">
                <a:solidFill>
                  <a:srgbClr val="FFFFFF"/>
                </a:solidFill>
                <a:latin typeface="Georgia"/>
                <a:cs typeface="Georgia"/>
              </a:rPr>
              <a:t>levels</a:t>
            </a:r>
            <a:r>
              <a:rPr sz="1450" i="1" spc="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dirty="0">
                <a:solidFill>
                  <a:srgbClr val="FFFFFF"/>
                </a:solidFill>
                <a:latin typeface="Georgia"/>
                <a:cs typeface="Georgia"/>
              </a:rPr>
              <a:t>—</a:t>
            </a:r>
            <a:r>
              <a:rPr sz="1450" i="1" spc="-5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33" dirty="0">
                <a:solidFill>
                  <a:srgbClr val="FFFFFF"/>
                </a:solidFill>
                <a:latin typeface="Georgia"/>
                <a:cs typeface="Georgia"/>
              </a:rPr>
              <a:t>but</a:t>
            </a:r>
            <a:r>
              <a:rPr sz="1450" i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3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1450" i="1" spc="-3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17" dirty="0">
                <a:solidFill>
                  <a:srgbClr val="FFFFFF"/>
                </a:solidFill>
                <a:latin typeface="Georgia"/>
                <a:cs typeface="Georgia"/>
              </a:rPr>
              <a:t>majority</a:t>
            </a:r>
            <a:r>
              <a:rPr sz="1450" i="1" spc="-2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9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1450" i="1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19" dirty="0">
                <a:solidFill>
                  <a:srgbClr val="FFFFFF"/>
                </a:solidFill>
                <a:latin typeface="Georgia"/>
                <a:cs typeface="Georgia"/>
              </a:rPr>
              <a:t>units</a:t>
            </a:r>
            <a:r>
              <a:rPr sz="1450" i="1" spc="-5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dirty="0">
                <a:solidFill>
                  <a:srgbClr val="FFFFFF"/>
                </a:solidFill>
                <a:latin typeface="Georgia"/>
                <a:cs typeface="Georgia"/>
              </a:rPr>
              <a:t>are</a:t>
            </a:r>
            <a:r>
              <a:rPr sz="1450" i="1" spc="-5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5" dirty="0">
                <a:solidFill>
                  <a:srgbClr val="FFFFFF"/>
                </a:solidFill>
                <a:latin typeface="Georgia"/>
                <a:cs typeface="Georgia"/>
              </a:rPr>
              <a:t>still</a:t>
            </a:r>
            <a:r>
              <a:rPr sz="1450" i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17" dirty="0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sz="1450" i="1" spc="-9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4" dirty="0">
                <a:solidFill>
                  <a:srgbClr val="FFFFFF"/>
                </a:solidFill>
                <a:latin typeface="Georgia"/>
                <a:cs typeface="Georgia"/>
              </a:rPr>
              <a:t>higher-income</a:t>
            </a:r>
            <a:r>
              <a:rPr sz="1450" i="1" spc="3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5" dirty="0">
                <a:solidFill>
                  <a:srgbClr val="FFFFFF"/>
                </a:solidFill>
                <a:latin typeface="Georgia"/>
                <a:cs typeface="Georgia"/>
              </a:rPr>
              <a:t>categories.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D526E2C6-6858-D82E-A0C2-FA5F9B4AE081}"/>
              </a:ext>
            </a:extLst>
          </p:cNvPr>
          <p:cNvSpPr txBox="1"/>
          <p:nvPr/>
        </p:nvSpPr>
        <p:spPr>
          <a:xfrm>
            <a:off x="11628120" y="6634249"/>
            <a:ext cx="419784" cy="178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01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7</a:t>
            </a:r>
            <a:r>
              <a:rPr sz="900" spc="15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8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5940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BF3CD-33B0-392E-B7DF-9F7491A0F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52D89B65-FE57-3FAF-048B-110851F23CE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31641D7-8181-591D-00A3-A041573271CB}"/>
              </a:ext>
            </a:extLst>
          </p:cNvPr>
          <p:cNvSpPr txBox="1"/>
          <p:nvPr/>
        </p:nvSpPr>
        <p:spPr>
          <a:xfrm>
            <a:off x="548957" y="531425"/>
            <a:ext cx="376404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3E9555C-DB4C-F059-0794-5B7B3CCA9016}"/>
              </a:ext>
            </a:extLst>
          </p:cNvPr>
          <p:cNvSpPr txBox="1"/>
          <p:nvPr/>
        </p:nvSpPr>
        <p:spPr>
          <a:xfrm>
            <a:off x="1016337" y="531425"/>
            <a:ext cx="520216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9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64E59BB-7134-6FF6-3183-4E57A044ACB3}"/>
              </a:ext>
            </a:extLst>
          </p:cNvPr>
          <p:cNvSpPr txBox="1"/>
          <p:nvPr/>
        </p:nvSpPr>
        <p:spPr>
          <a:xfrm>
            <a:off x="548957" y="829324"/>
            <a:ext cx="6266366" cy="990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29" dirty="0">
                <a:solidFill>
                  <a:srgbClr val="1A2D5C"/>
                </a:solidFill>
                <a:latin typeface="Georgia"/>
                <a:cs typeface="Georgia"/>
              </a:rPr>
              <a:t>Expensive.</a:t>
            </a:r>
            <a:r>
              <a:rPr sz="3250" b="1" spc="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6" dirty="0">
                <a:solidFill>
                  <a:srgbClr val="1A2D5C"/>
                </a:solidFill>
                <a:latin typeface="Georgia"/>
                <a:cs typeface="Georgia"/>
              </a:rPr>
              <a:t>Time-Consuming.</a:t>
            </a:r>
          </a:p>
          <a:p>
            <a:pPr marL="0" marR="0">
              <a:lnSpc>
                <a:spcPts val="3670"/>
              </a:lnSpc>
              <a:spcBef>
                <a:spcPts val="110"/>
              </a:spcBef>
              <a:spcAft>
                <a:spcPts val="0"/>
              </a:spcAft>
            </a:pPr>
            <a:r>
              <a:rPr sz="3250" b="1" spc="-31" dirty="0">
                <a:solidFill>
                  <a:srgbClr val="1A2D5C"/>
                </a:solidFill>
                <a:latin typeface="Georgia"/>
                <a:cs typeface="Georgia"/>
              </a:rPr>
              <a:t>Unfunded.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EE5850B-E785-A6C4-D4C3-B67FE0B3FA96}"/>
              </a:ext>
            </a:extLst>
          </p:cNvPr>
          <p:cNvSpPr txBox="1"/>
          <p:nvPr/>
        </p:nvSpPr>
        <p:spPr>
          <a:xfrm>
            <a:off x="5948045" y="2728779"/>
            <a:ext cx="1873628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-2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52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59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 E Q U</a:t>
            </a:r>
            <a:r>
              <a:rPr sz="1150" b="1" spc="4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 E D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E82104C-9133-AE0E-469D-BD32DE00F865}"/>
              </a:ext>
            </a:extLst>
          </p:cNvPr>
          <p:cNvSpPr txBox="1"/>
          <p:nvPr/>
        </p:nvSpPr>
        <p:spPr>
          <a:xfrm>
            <a:off x="777875" y="2876342"/>
            <a:ext cx="1414769" cy="818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144"/>
              </a:lnSpc>
              <a:spcBef>
                <a:spcPts val="0"/>
              </a:spcBef>
              <a:spcAft>
                <a:spcPts val="0"/>
              </a:spcAft>
            </a:pPr>
            <a:r>
              <a:rPr sz="5400" b="1" spc="22" dirty="0">
                <a:solidFill>
                  <a:srgbClr val="FFFFFF"/>
                </a:solidFill>
                <a:latin typeface="Georgia"/>
                <a:cs typeface="Georgia"/>
              </a:rPr>
              <a:t>$10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1A06F65-30EE-9FF9-61D0-50669AB22685}"/>
              </a:ext>
            </a:extLst>
          </p:cNvPr>
          <p:cNvSpPr txBox="1"/>
          <p:nvPr/>
        </p:nvSpPr>
        <p:spPr>
          <a:xfrm>
            <a:off x="5948045" y="3308445"/>
            <a:ext cx="5165577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Unfunded m</a:t>
            </a:r>
            <a:r>
              <a:rPr sz="1800" spc="-3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6" dirty="0">
                <a:solidFill>
                  <a:srgbClr val="1A1A1A"/>
                </a:solidFill>
                <a:latin typeface="Calibri"/>
                <a:cs typeface="Calibri"/>
              </a:rPr>
              <a:t>andate</a:t>
            </a:r>
            <a:r>
              <a:rPr sz="1800" spc="6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— </a:t>
            </a:r>
            <a:r>
              <a:rPr sz="1800" spc="28" dirty="0">
                <a:solidFill>
                  <a:srgbClr val="1A1A1A"/>
                </a:solidFill>
                <a:latin typeface="Calibri"/>
                <a:cs typeface="Calibri"/>
              </a:rPr>
              <a:t>no</a:t>
            </a:r>
            <a:r>
              <a:rPr sz="1800" spc="-3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7" dirty="0">
                <a:solidFill>
                  <a:srgbClr val="1A1A1A"/>
                </a:solidFill>
                <a:latin typeface="Calibri"/>
                <a:cs typeface="Calibri"/>
              </a:rPr>
              <a:t>state</a:t>
            </a:r>
            <a:r>
              <a:rPr sz="180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money</a:t>
            </a:r>
            <a:r>
              <a:rPr sz="1800" spc="5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37" dirty="0">
                <a:solidFill>
                  <a:srgbClr val="1A1A1A"/>
                </a:solidFill>
                <a:latin typeface="Calibri"/>
                <a:cs typeface="Calibri"/>
              </a:rPr>
              <a:t>for</a:t>
            </a:r>
            <a:r>
              <a:rPr sz="1800" spc="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housing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13B2518E-7B8E-B13C-8519-31CF1B2EB219}"/>
              </a:ext>
            </a:extLst>
          </p:cNvPr>
          <p:cNvSpPr txBox="1"/>
          <p:nvPr/>
        </p:nvSpPr>
        <p:spPr>
          <a:xfrm>
            <a:off x="6291326" y="3585432"/>
            <a:ext cx="1447062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element</a:t>
            </a:r>
            <a:r>
              <a:rPr sz="1800" spc="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work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9E29EF4-79C1-9C8B-39E3-4A18491CE5AE}"/>
              </a:ext>
            </a:extLst>
          </p:cNvPr>
          <p:cNvSpPr txBox="1"/>
          <p:nvPr/>
        </p:nvSpPr>
        <p:spPr>
          <a:xfrm>
            <a:off x="777875" y="3677712"/>
            <a:ext cx="3550695" cy="818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144"/>
              </a:lnSpc>
              <a:spcBef>
                <a:spcPts val="0"/>
              </a:spcBef>
              <a:spcAft>
                <a:spcPts val="0"/>
              </a:spcAft>
            </a:pPr>
            <a:r>
              <a:rPr sz="5400" b="1" dirty="0">
                <a:solidFill>
                  <a:srgbClr val="FFFFFF"/>
                </a:solidFill>
                <a:latin typeface="Georgia"/>
                <a:cs typeface="Georgia"/>
              </a:rPr>
              <a:t>MILLION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EA5BDA32-2D3F-337C-8B6F-01AB611DAE9A}"/>
              </a:ext>
            </a:extLst>
          </p:cNvPr>
          <p:cNvSpPr txBox="1"/>
          <p:nvPr/>
        </p:nvSpPr>
        <p:spPr>
          <a:xfrm>
            <a:off x="5948045" y="3966686"/>
            <a:ext cx="5161604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New</a:t>
            </a:r>
            <a:r>
              <a:rPr sz="1800" spc="4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requirements</a:t>
            </a:r>
            <a:r>
              <a:rPr sz="1800" spc="-6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forced cities</a:t>
            </a:r>
            <a:r>
              <a:rPr sz="1800" spc="1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bring</a:t>
            </a:r>
            <a:r>
              <a:rPr sz="1800" spc="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36" dirty="0">
                <a:solidFill>
                  <a:srgbClr val="1A1A1A"/>
                </a:solidFill>
                <a:latin typeface="Calibri"/>
                <a:cs typeface="Calibri"/>
              </a:rPr>
              <a:t>in</a:t>
            </a:r>
            <a:r>
              <a:rPr sz="1800" spc="-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outside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67D010B-B3FA-A4D3-78C7-83EDAC0B1128}"/>
              </a:ext>
            </a:extLst>
          </p:cNvPr>
          <p:cNvSpPr txBox="1"/>
          <p:nvPr/>
        </p:nvSpPr>
        <p:spPr>
          <a:xfrm>
            <a:off x="6291326" y="4243166"/>
            <a:ext cx="1225339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consultants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86C2C43-4399-206A-0ACC-AF14269365CD}"/>
              </a:ext>
            </a:extLst>
          </p:cNvPr>
          <p:cNvSpPr txBox="1"/>
          <p:nvPr/>
        </p:nvSpPr>
        <p:spPr>
          <a:xfrm>
            <a:off x="5948045" y="4615275"/>
            <a:ext cx="4561152" cy="689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In hazard 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areas,</a:t>
            </a:r>
            <a:r>
              <a:rPr sz="1800" spc="5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tough</a:t>
            </a:r>
            <a:r>
              <a:rPr sz="1800" spc="8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decisions</a:t>
            </a:r>
            <a:r>
              <a:rPr sz="1800" spc="1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were</a:t>
            </a:r>
            <a:r>
              <a:rPr sz="1800" spc="-1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9" dirty="0">
                <a:solidFill>
                  <a:srgbClr val="1A1A1A"/>
                </a:solidFill>
                <a:latin typeface="Calibri"/>
                <a:cs typeface="Calibri"/>
              </a:rPr>
              <a:t>made</a:t>
            </a:r>
          </a:p>
          <a:p>
            <a:pPr marL="0" marR="0">
              <a:lnSpc>
                <a:spcPts val="2200"/>
              </a:lnSpc>
              <a:spcBef>
                <a:spcPts val="729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6" dirty="0">
                <a:solidFill>
                  <a:srgbClr val="1A1A1A"/>
                </a:solidFill>
                <a:latin typeface="Calibri"/>
                <a:cs typeface="Calibri"/>
              </a:rPr>
              <a:t>Long</a:t>
            </a:r>
            <a:r>
              <a:rPr sz="1800" spc="-7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1" dirty="0">
                <a:solidFill>
                  <a:srgbClr val="1A1A1A"/>
                </a:solidFill>
                <a:latin typeface="Calibri"/>
                <a:cs typeface="Calibri"/>
              </a:rPr>
              <a:t>HCD</a:t>
            </a:r>
            <a:r>
              <a:rPr sz="1800" spc="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turnaround </a:t>
            </a:r>
            <a:r>
              <a:rPr sz="1800" spc="-37" dirty="0">
                <a:solidFill>
                  <a:srgbClr val="1A1A1A"/>
                </a:solidFill>
                <a:latin typeface="Calibri"/>
                <a:cs typeface="Calibri"/>
              </a:rPr>
              <a:t>for</a:t>
            </a:r>
            <a:r>
              <a:rPr sz="1800" spc="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A1A1A"/>
                </a:solidFill>
                <a:latin typeface="Calibri"/>
                <a:cs typeface="Calibri"/>
              </a:rPr>
              <a:t>review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CD201D2-77E2-A29F-2857-431A311D62E5}"/>
              </a:ext>
            </a:extLst>
          </p:cNvPr>
          <p:cNvSpPr txBox="1"/>
          <p:nvPr/>
        </p:nvSpPr>
        <p:spPr>
          <a:xfrm>
            <a:off x="777875" y="4732204"/>
            <a:ext cx="4561087" cy="742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92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spent</a:t>
            </a:r>
            <a:r>
              <a:rPr sz="1600" b="1" i="1" spc="-27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13" dirty="0">
                <a:solidFill>
                  <a:srgbClr val="FAF7EE"/>
                </a:solidFill>
                <a:latin typeface="Georgia"/>
                <a:cs typeface="Georgia"/>
              </a:rPr>
              <a:t>in</a:t>
            </a:r>
            <a:r>
              <a:rPr sz="1600" b="1" i="1" spc="-24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Marin</a:t>
            </a:r>
            <a:r>
              <a:rPr sz="1600" b="1" i="1" spc="68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County</a:t>
            </a:r>
            <a:r>
              <a:rPr sz="1600" b="1" i="1" spc="-49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a</a:t>
            </a:r>
            <a:r>
              <a:rPr sz="1600" b="1" i="1" spc="-339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-16" dirty="0">
                <a:solidFill>
                  <a:srgbClr val="FAF7EE"/>
                </a:solidFill>
                <a:latin typeface="Georgia"/>
                <a:cs typeface="Georgia"/>
              </a:rPr>
              <a:t>lone</a:t>
            </a:r>
            <a:r>
              <a:rPr sz="1600" b="1" i="1" spc="71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—</a:t>
            </a:r>
            <a:r>
              <a:rPr sz="1600" b="1" i="1" spc="11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32" dirty="0">
                <a:solidFill>
                  <a:srgbClr val="FAF7EE"/>
                </a:solidFill>
                <a:latin typeface="Georgia"/>
                <a:cs typeface="Georgia"/>
              </a:rPr>
              <a:t>on</a:t>
            </a:r>
          </a:p>
          <a:p>
            <a:pPr marL="0" marR="0">
              <a:lnSpc>
                <a:spcPts val="1792"/>
              </a:lnSpc>
              <a:spcBef>
                <a:spcPts val="84"/>
              </a:spcBef>
              <a:spcAft>
                <a:spcPts val="0"/>
              </a:spcAft>
            </a:pP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consultants</a:t>
            </a:r>
            <a:r>
              <a:rPr sz="1600" b="1" i="1" spc="43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writing</a:t>
            </a:r>
            <a:r>
              <a:rPr sz="1600" b="1" i="1" spc="58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housing</a:t>
            </a:r>
            <a:r>
              <a:rPr sz="1600" b="1" i="1" spc="-18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elements.</a:t>
            </a:r>
            <a:r>
              <a:rPr sz="1600" b="1" i="1" spc="-29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21" dirty="0">
                <a:solidFill>
                  <a:srgbClr val="FAF7EE"/>
                </a:solidFill>
                <a:latin typeface="Georgia"/>
                <a:cs typeface="Georgia"/>
              </a:rPr>
              <a:t>No</a:t>
            </a:r>
          </a:p>
          <a:p>
            <a:pPr marL="0" marR="0">
              <a:lnSpc>
                <a:spcPts val="1792"/>
              </a:lnSpc>
              <a:spcBef>
                <a:spcPts val="35"/>
              </a:spcBef>
              <a:spcAft>
                <a:spcPts val="0"/>
              </a:spcAft>
            </a:pP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tally</a:t>
            </a:r>
            <a:r>
              <a:rPr sz="1600" b="1" i="1" spc="24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-42" dirty="0">
                <a:solidFill>
                  <a:srgbClr val="FAF7EE"/>
                </a:solidFill>
                <a:latin typeface="Georgia"/>
                <a:cs typeface="Georgia"/>
              </a:rPr>
              <a:t>of</a:t>
            </a:r>
            <a:r>
              <a:rPr sz="1600" b="1" i="1" spc="76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staff</a:t>
            </a:r>
            <a:r>
              <a:rPr sz="1600" b="1" i="1" spc="35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and</a:t>
            </a:r>
            <a:r>
              <a:rPr sz="1600" b="1" i="1" spc="-48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12" dirty="0">
                <a:solidFill>
                  <a:srgbClr val="FAF7EE"/>
                </a:solidFill>
                <a:latin typeface="Georgia"/>
                <a:cs typeface="Georgia"/>
              </a:rPr>
              <a:t>in-house</a:t>
            </a:r>
            <a:r>
              <a:rPr sz="1600" b="1" i="1" spc="-37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legal.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169EF67-9AE7-4699-9472-730409808B32}"/>
              </a:ext>
            </a:extLst>
          </p:cNvPr>
          <p:cNvSpPr txBox="1"/>
          <p:nvPr/>
        </p:nvSpPr>
        <p:spPr>
          <a:xfrm>
            <a:off x="5948045" y="5368766"/>
            <a:ext cx="3984409" cy="689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4" dirty="0">
                <a:solidFill>
                  <a:srgbClr val="1A1A1A"/>
                </a:solidFill>
                <a:latin typeface="Calibri"/>
                <a:cs typeface="Calibri"/>
              </a:rPr>
              <a:t>Most</a:t>
            </a:r>
            <a:r>
              <a:rPr sz="1800" spc="5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localities</a:t>
            </a:r>
            <a:r>
              <a:rPr sz="1800" spc="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missed their</a:t>
            </a:r>
            <a:r>
              <a:rPr sz="1800" spc="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deadlines</a:t>
            </a:r>
          </a:p>
          <a:p>
            <a:pPr marL="0" marR="0">
              <a:lnSpc>
                <a:spcPts val="2200"/>
              </a:lnSpc>
              <a:spcBef>
                <a:spcPts val="729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Guidance</a:t>
            </a:r>
            <a:r>
              <a:rPr sz="1800" spc="4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from</a:t>
            </a:r>
            <a:r>
              <a:rPr sz="1800" spc="-3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1" dirty="0">
                <a:solidFill>
                  <a:srgbClr val="1A1A1A"/>
                </a:solidFill>
                <a:latin typeface="Calibri"/>
                <a:cs typeface="Calibri"/>
              </a:rPr>
              <a:t>HCD</a:t>
            </a:r>
            <a:r>
              <a:rPr sz="1800" spc="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23" dirty="0">
                <a:solidFill>
                  <a:srgbClr val="1A1A1A"/>
                </a:solidFill>
                <a:latin typeface="Calibri"/>
                <a:cs typeface="Calibri"/>
              </a:rPr>
              <a:t>was</a:t>
            </a:r>
            <a:r>
              <a:rPr sz="1800" spc="3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vague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09B1EC6-1492-F0CF-1359-7BFB4F5EE5B6}"/>
              </a:ext>
            </a:extLst>
          </p:cNvPr>
          <p:cNvSpPr txBox="1"/>
          <p:nvPr/>
        </p:nvSpPr>
        <p:spPr>
          <a:xfrm>
            <a:off x="777875" y="5829679"/>
            <a:ext cx="3736345" cy="282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2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C9A961"/>
                </a:solidFill>
                <a:latin typeface="Calibri"/>
                <a:cs typeface="Calibri"/>
              </a:rPr>
              <a:t>None</a:t>
            </a:r>
            <a:r>
              <a:rPr sz="1600" b="1" spc="3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600" b="1" spc="-35" dirty="0">
                <a:solidFill>
                  <a:srgbClr val="C9A961"/>
                </a:solidFill>
                <a:latin typeface="Calibri"/>
                <a:cs typeface="Calibri"/>
              </a:rPr>
              <a:t>of</a:t>
            </a:r>
            <a:r>
              <a:rPr sz="1600" b="1" spc="6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600" b="1" spc="-18" dirty="0">
                <a:solidFill>
                  <a:srgbClr val="C9A961"/>
                </a:solidFill>
                <a:latin typeface="Calibri"/>
                <a:cs typeface="Calibri"/>
              </a:rPr>
              <a:t>it</a:t>
            </a:r>
            <a:r>
              <a:rPr sz="1600" b="1" dirty="0">
                <a:solidFill>
                  <a:srgbClr val="C9A961"/>
                </a:solidFill>
                <a:latin typeface="Calibri"/>
                <a:cs typeface="Calibri"/>
              </a:rPr>
              <a:t> went</a:t>
            </a:r>
            <a:r>
              <a:rPr sz="1600" b="1" spc="-1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600" b="1" spc="-29" dirty="0">
                <a:solidFill>
                  <a:srgbClr val="C9A961"/>
                </a:solidFill>
                <a:latin typeface="Calibri"/>
                <a:cs typeface="Calibri"/>
              </a:rPr>
              <a:t>to</a:t>
            </a:r>
            <a:r>
              <a:rPr sz="1600" b="1" dirty="0">
                <a:solidFill>
                  <a:srgbClr val="C9A961"/>
                </a:solidFill>
                <a:latin typeface="Calibri"/>
                <a:cs typeface="Calibri"/>
              </a:rPr>
              <a:t> building actual housing.</a:t>
            </a: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8B76382D-918A-E4E4-30B7-652C4086E09F}"/>
              </a:ext>
            </a:extLst>
          </p:cNvPr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2177441-1E7A-B1E1-DDBB-4CAD29A7FE19}"/>
              </a:ext>
            </a:extLst>
          </p:cNvPr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908DB6C5-40C2-1028-64FE-B41CDF2C4CD7}"/>
              </a:ext>
            </a:extLst>
          </p:cNvPr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83B5C45D-2BFB-F8A9-5300-84E47191D567}"/>
              </a:ext>
            </a:extLst>
          </p:cNvPr>
          <p:cNvSpPr txBox="1"/>
          <p:nvPr/>
        </p:nvSpPr>
        <p:spPr>
          <a:xfrm>
            <a:off x="11297666" y="6584387"/>
            <a:ext cx="476765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10</a:t>
            </a:r>
            <a:r>
              <a:rPr sz="900" spc="21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7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439465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47FE3-53C3-87E4-647D-5CD99F2C9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54A7517F-9293-11ED-7958-3CF5C502323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7191480-9C76-6261-803F-DCFAA30C44B3}"/>
              </a:ext>
            </a:extLst>
          </p:cNvPr>
          <p:cNvSpPr txBox="1"/>
          <p:nvPr/>
        </p:nvSpPr>
        <p:spPr>
          <a:xfrm>
            <a:off x="548957" y="531425"/>
            <a:ext cx="2187942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50" b="1" spc="11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-</a:t>
            </a:r>
            <a:r>
              <a:rPr sz="1150" b="1" spc="12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13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12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70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150" b="1" spc="13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6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8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429BCD8-E7EE-5F5A-A30D-A02465FB555B}"/>
              </a:ext>
            </a:extLst>
          </p:cNvPr>
          <p:cNvSpPr txBox="1"/>
          <p:nvPr/>
        </p:nvSpPr>
        <p:spPr>
          <a:xfrm>
            <a:off x="548957" y="829324"/>
            <a:ext cx="5340487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28" dirty="0">
                <a:solidFill>
                  <a:srgbClr val="1A2D5C"/>
                </a:solidFill>
                <a:latin typeface="Georgia"/>
                <a:cs typeface="Georgia"/>
              </a:rPr>
              <a:t>Appeals</a:t>
            </a:r>
            <a:r>
              <a:rPr sz="3250" b="1" spc="14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50" dirty="0">
                <a:solidFill>
                  <a:srgbClr val="1A2D5C"/>
                </a:solidFill>
                <a:latin typeface="Georgia"/>
                <a:cs typeface="Georgia"/>
              </a:rPr>
              <a:t>Were</a:t>
            </a:r>
            <a:r>
              <a:rPr sz="3250" b="1" spc="-1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8" dirty="0">
                <a:solidFill>
                  <a:srgbClr val="1A2D5C"/>
                </a:solidFill>
                <a:latin typeface="Georgia"/>
                <a:cs typeface="Georgia"/>
              </a:rPr>
              <a:t>Allowed</a:t>
            </a:r>
            <a:r>
              <a:rPr sz="3250" b="1" dirty="0">
                <a:solidFill>
                  <a:srgbClr val="1A2D5C"/>
                </a:solidFill>
                <a:latin typeface="Georgia"/>
                <a:cs typeface="Georgia"/>
              </a:rPr>
              <a:t> —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4464E7F-ADFB-F29C-C757-5E505A3399BF}"/>
              </a:ext>
            </a:extLst>
          </p:cNvPr>
          <p:cNvSpPr txBox="1"/>
          <p:nvPr/>
        </p:nvSpPr>
        <p:spPr>
          <a:xfrm>
            <a:off x="548957" y="1315861"/>
            <a:ext cx="6177440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35" dirty="0">
                <a:solidFill>
                  <a:srgbClr val="1A2D5C"/>
                </a:solidFill>
                <a:latin typeface="Georgia"/>
                <a:cs typeface="Georgia"/>
              </a:rPr>
              <a:t>But</a:t>
            </a:r>
            <a:r>
              <a:rPr sz="3250" b="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4" dirty="0">
                <a:solidFill>
                  <a:srgbClr val="1A2D5C"/>
                </a:solidFill>
                <a:latin typeface="Georgia"/>
                <a:cs typeface="Georgia"/>
              </a:rPr>
              <a:t>Didn't</a:t>
            </a:r>
            <a:r>
              <a:rPr sz="3250" b="1" spc="1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1" dirty="0">
                <a:solidFill>
                  <a:srgbClr val="1A2D5C"/>
                </a:solidFill>
                <a:latin typeface="Georgia"/>
                <a:cs typeface="Georgia"/>
              </a:rPr>
              <a:t>Change</a:t>
            </a:r>
            <a:r>
              <a:rPr sz="3250" b="1" spc="-2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5" dirty="0">
                <a:solidFill>
                  <a:srgbClr val="1A2D5C"/>
                </a:solidFill>
                <a:latin typeface="Georgia"/>
                <a:cs typeface="Georgia"/>
              </a:rPr>
              <a:t>Outcomes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F1A5FB2-3D55-3ABC-17D7-72E4652F5F72}"/>
              </a:ext>
            </a:extLst>
          </p:cNvPr>
          <p:cNvSpPr txBox="1"/>
          <p:nvPr/>
        </p:nvSpPr>
        <p:spPr>
          <a:xfrm>
            <a:off x="548957" y="2752196"/>
            <a:ext cx="1654640" cy="212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00" b="1" spc="3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0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00" b="1" spc="6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00" b="1" spc="56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0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00" b="1" spc="-1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00" b="1" spc="6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00" b="1" spc="6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00" b="1" spc="4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00" b="1" spc="7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00" b="1" spc="4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DFFDA4F-006C-1A9D-EE82-EF2F57A94816}"/>
              </a:ext>
            </a:extLst>
          </p:cNvPr>
          <p:cNvSpPr txBox="1"/>
          <p:nvPr/>
        </p:nvSpPr>
        <p:spPr>
          <a:xfrm>
            <a:off x="7000493" y="3004036"/>
            <a:ext cx="1280141" cy="212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K</a:t>
            </a:r>
            <a:r>
              <a:rPr sz="1100" b="1" spc="4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100" b="1" spc="3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Y</a:t>
            </a:r>
            <a:r>
              <a:rPr sz="1100" b="1" spc="60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F</a:t>
            </a:r>
            <a:r>
              <a:rPr sz="1100" b="1" spc="7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100" b="1" spc="5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N D</a:t>
            </a:r>
            <a:r>
              <a:rPr sz="1100" b="1" spc="10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100" b="1" spc="-1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100" b="1" spc="7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G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41BEEF8-81AC-FB89-AEE5-8CD6F90985E2}"/>
              </a:ext>
            </a:extLst>
          </p:cNvPr>
          <p:cNvSpPr txBox="1"/>
          <p:nvPr/>
        </p:nvSpPr>
        <p:spPr>
          <a:xfrm>
            <a:off x="777875" y="3124100"/>
            <a:ext cx="3249119" cy="254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Cities</a:t>
            </a:r>
            <a:r>
              <a:rPr sz="1500" b="1" spc="-2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appealed</a:t>
            </a:r>
            <a:r>
              <a:rPr sz="1500" b="1" spc="-25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spc="24" dirty="0">
                <a:solidFill>
                  <a:srgbClr val="1A2D5C"/>
                </a:solidFill>
                <a:latin typeface="Georgia"/>
                <a:cs typeface="Georgia"/>
              </a:rPr>
              <a:t>RHNA</a:t>
            </a:r>
            <a:r>
              <a:rPr sz="1500" b="1" spc="-4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numbers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C2463D3-982A-221F-1852-27EDDCD08B19}"/>
              </a:ext>
            </a:extLst>
          </p:cNvPr>
          <p:cNvSpPr txBox="1"/>
          <p:nvPr/>
        </p:nvSpPr>
        <p:spPr>
          <a:xfrm>
            <a:off x="777875" y="3509571"/>
            <a:ext cx="2309082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Based </a:t>
            </a:r>
            <a:r>
              <a:rPr sz="1200" spc="-33" dirty="0">
                <a:solidFill>
                  <a:srgbClr val="1A1A1A"/>
                </a:solidFill>
                <a:latin typeface="Calibri"/>
                <a:cs typeface="Calibri"/>
              </a:rPr>
              <a:t>on</a:t>
            </a:r>
            <a:r>
              <a:rPr sz="1200" spc="3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“changed circumstances”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A7070B-24BB-6E99-B8A1-479A22A10643}"/>
              </a:ext>
            </a:extLst>
          </p:cNvPr>
          <p:cNvSpPr txBox="1"/>
          <p:nvPr/>
        </p:nvSpPr>
        <p:spPr>
          <a:xfrm>
            <a:off x="7000493" y="3583025"/>
            <a:ext cx="4133209" cy="33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i="1" spc="-34" dirty="0">
                <a:solidFill>
                  <a:srgbClr val="FFFFFF"/>
                </a:solidFill>
                <a:latin typeface="Georgia"/>
                <a:cs typeface="Georgia"/>
              </a:rPr>
              <a:t>There</a:t>
            </a:r>
            <a:r>
              <a:rPr sz="2050" i="1" dirty="0">
                <a:solidFill>
                  <a:srgbClr val="FFFFFF"/>
                </a:solidFill>
                <a:latin typeface="Georgia"/>
                <a:cs typeface="Georgia"/>
              </a:rPr>
              <a:t> was</a:t>
            </a:r>
            <a:r>
              <a:rPr sz="2050" i="1" spc="-2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84" dirty="0">
                <a:solidFill>
                  <a:srgbClr val="FFFFFF"/>
                </a:solidFill>
                <a:latin typeface="Georgia"/>
                <a:cs typeface="Georgia"/>
              </a:rPr>
              <a:t>no</a:t>
            </a:r>
            <a:r>
              <a:rPr sz="2050" i="1" spc="6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1" dirty="0">
                <a:solidFill>
                  <a:srgbClr val="FFFFFF"/>
                </a:solidFill>
                <a:latin typeface="Georgia"/>
                <a:cs typeface="Georgia"/>
              </a:rPr>
              <a:t>adjustment</a:t>
            </a:r>
            <a:r>
              <a:rPr sz="2050" i="1" spc="-5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36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2050" i="1" spc="-5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60" dirty="0">
                <a:solidFill>
                  <a:srgbClr val="FFFFFF"/>
                </a:solidFill>
                <a:latin typeface="Georgia"/>
                <a:cs typeface="Georgia"/>
              </a:rPr>
              <a:t>RHNA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5E1EDE8-D68D-2304-9590-5B46409A5AFA}"/>
              </a:ext>
            </a:extLst>
          </p:cNvPr>
          <p:cNvSpPr txBox="1"/>
          <p:nvPr/>
        </p:nvSpPr>
        <p:spPr>
          <a:xfrm>
            <a:off x="777875" y="3902356"/>
            <a:ext cx="3057348" cy="254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Appeals</a:t>
            </a:r>
            <a:r>
              <a:rPr sz="1500" b="1" spc="-2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cited</a:t>
            </a:r>
            <a:r>
              <a:rPr sz="1500" b="1" spc="5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spc="-19" dirty="0">
                <a:solidFill>
                  <a:srgbClr val="1A2D5C"/>
                </a:solidFill>
                <a:latin typeface="Georgia"/>
                <a:cs typeface="Georgia"/>
              </a:rPr>
              <a:t>real</a:t>
            </a:r>
            <a:r>
              <a:rPr sz="1500" b="1" spc="2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constraints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9480F49F-5D08-B6F6-F86B-C36AD37B56DE}"/>
              </a:ext>
            </a:extLst>
          </p:cNvPr>
          <p:cNvSpPr txBox="1"/>
          <p:nvPr/>
        </p:nvSpPr>
        <p:spPr>
          <a:xfrm>
            <a:off x="7000493" y="3888206"/>
            <a:ext cx="3548250" cy="62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i="1" spc="-18" dirty="0">
                <a:solidFill>
                  <a:srgbClr val="FFFFFF"/>
                </a:solidFill>
                <a:latin typeface="Georgia"/>
                <a:cs typeface="Georgia"/>
              </a:rPr>
              <a:t>targets,</a:t>
            </a:r>
            <a:r>
              <a:rPr sz="2050" i="1" spc="-5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13" dirty="0">
                <a:solidFill>
                  <a:srgbClr val="FFFFFF"/>
                </a:solidFill>
                <a:latin typeface="Georgia"/>
                <a:cs typeface="Georgia"/>
              </a:rPr>
              <a:t>even</a:t>
            </a:r>
            <a:r>
              <a:rPr sz="2050" i="1" spc="-4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43" dirty="0">
                <a:solidFill>
                  <a:srgbClr val="FFFFFF"/>
                </a:solidFill>
                <a:latin typeface="Georgia"/>
                <a:cs typeface="Georgia"/>
              </a:rPr>
              <a:t>when</a:t>
            </a:r>
            <a:r>
              <a:rPr sz="2050" i="1" spc="6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9" dirty="0">
                <a:solidFill>
                  <a:srgbClr val="FFFFFF"/>
                </a:solidFill>
                <a:latin typeface="Georgia"/>
                <a:cs typeface="Georgia"/>
              </a:rPr>
              <a:t>conditions</a:t>
            </a:r>
          </a:p>
          <a:p>
            <a:pPr marL="0" marR="0">
              <a:lnSpc>
                <a:spcPts val="2303"/>
              </a:lnSpc>
              <a:spcBef>
                <a:spcPts val="23"/>
              </a:spcBef>
              <a:spcAft>
                <a:spcPts val="0"/>
              </a:spcAft>
            </a:pPr>
            <a:r>
              <a:rPr sz="2050" i="1" spc="-18" dirty="0">
                <a:solidFill>
                  <a:srgbClr val="FFFFFF"/>
                </a:solidFill>
                <a:latin typeface="Georgia"/>
                <a:cs typeface="Georgia"/>
              </a:rPr>
              <a:t>materially</a:t>
            </a:r>
            <a:r>
              <a:rPr sz="2050" i="1" spc="-4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0" dirty="0">
                <a:solidFill>
                  <a:srgbClr val="FFFFFF"/>
                </a:solidFill>
                <a:latin typeface="Georgia"/>
                <a:cs typeface="Georgia"/>
              </a:rPr>
              <a:t>changed.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44082F1A-01D4-C82D-C6AB-CEDDF695EB2C}"/>
              </a:ext>
            </a:extLst>
          </p:cNvPr>
          <p:cNvSpPr txBox="1"/>
          <p:nvPr/>
        </p:nvSpPr>
        <p:spPr>
          <a:xfrm>
            <a:off x="777875" y="4287525"/>
            <a:ext cx="4902085" cy="224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Wildfire</a:t>
            </a:r>
            <a:r>
              <a:rPr sz="1200" spc="-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risk,</a:t>
            </a:r>
            <a:r>
              <a:rPr sz="1200" spc="2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A1A1A"/>
                </a:solidFill>
                <a:latin typeface="Calibri"/>
                <a:cs typeface="Calibri"/>
              </a:rPr>
              <a:t>evacuation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 limits,</a:t>
            </a:r>
            <a:r>
              <a:rPr sz="1200" spc="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2" dirty="0">
                <a:solidFill>
                  <a:srgbClr val="1A1A1A"/>
                </a:solidFill>
                <a:latin typeface="Calibri"/>
                <a:cs typeface="Calibri"/>
              </a:rPr>
              <a:t>infrastructure</a:t>
            </a:r>
            <a:r>
              <a:rPr sz="1200" spc="4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6" dirty="0">
                <a:solidFill>
                  <a:srgbClr val="1A1A1A"/>
                </a:solidFill>
                <a:latin typeface="Calibri"/>
                <a:cs typeface="Calibri"/>
              </a:rPr>
              <a:t>gaps,</a:t>
            </a:r>
            <a:r>
              <a:rPr sz="1200" spc="4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environmental</a:t>
            </a:r>
            <a:r>
              <a:rPr sz="1200" spc="-1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conditions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7BBC0D6-A8EE-1EB7-A084-917FA8360718}"/>
              </a:ext>
            </a:extLst>
          </p:cNvPr>
          <p:cNvSpPr txBox="1"/>
          <p:nvPr/>
        </p:nvSpPr>
        <p:spPr>
          <a:xfrm>
            <a:off x="777875" y="4681158"/>
            <a:ext cx="3882918" cy="254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4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Reviewed</a:t>
            </a:r>
            <a:r>
              <a:rPr sz="1500" b="1" spc="4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spc="-68" dirty="0">
                <a:solidFill>
                  <a:srgbClr val="1A2D5C"/>
                </a:solidFill>
                <a:latin typeface="Georgia"/>
                <a:cs typeface="Georgia"/>
              </a:rPr>
              <a:t>by</a:t>
            </a:r>
            <a:r>
              <a:rPr sz="1500" b="1" spc="11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spc="-10" dirty="0">
                <a:solidFill>
                  <a:srgbClr val="1A2D5C"/>
                </a:solidFill>
                <a:latin typeface="Georgia"/>
                <a:cs typeface="Georgia"/>
              </a:rPr>
              <a:t>regional</a:t>
            </a:r>
            <a:r>
              <a:rPr sz="1500" b="1" spc="1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agencies</a:t>
            </a:r>
            <a:r>
              <a:rPr sz="1500" b="1" spc="-2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(COGs)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D0BB4A3-5944-2AA9-22BD-04F9D313BF02}"/>
              </a:ext>
            </a:extLst>
          </p:cNvPr>
          <p:cNvSpPr txBox="1"/>
          <p:nvPr/>
        </p:nvSpPr>
        <p:spPr>
          <a:xfrm>
            <a:off x="777875" y="5065781"/>
            <a:ext cx="2537311" cy="224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Each appeal</a:t>
            </a:r>
            <a:r>
              <a:rPr sz="1200" spc="-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heard</a:t>
            </a:r>
            <a:r>
              <a:rPr sz="1200" spc="-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49" dirty="0">
                <a:solidFill>
                  <a:srgbClr val="1A1A1A"/>
                </a:solidFill>
                <a:latin typeface="Calibri"/>
                <a:cs typeface="Calibri"/>
              </a:rPr>
              <a:t>at</a:t>
            </a:r>
            <a:r>
              <a:rPr sz="1200" spc="4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200" spc="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4" dirty="0">
                <a:solidFill>
                  <a:srgbClr val="1A1A1A"/>
                </a:solidFill>
                <a:latin typeface="Calibri"/>
                <a:cs typeface="Calibri"/>
              </a:rPr>
              <a:t>regional</a:t>
            </a:r>
            <a:r>
              <a:rPr sz="1200" spc="6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6" dirty="0">
                <a:solidFill>
                  <a:srgbClr val="1A1A1A"/>
                </a:solidFill>
                <a:latin typeface="Calibri"/>
                <a:cs typeface="Calibri"/>
              </a:rPr>
              <a:t>level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7F98660-A352-D31E-2211-E0665BCCA4D5}"/>
              </a:ext>
            </a:extLst>
          </p:cNvPr>
          <p:cNvSpPr txBox="1"/>
          <p:nvPr/>
        </p:nvSpPr>
        <p:spPr>
          <a:xfrm>
            <a:off x="7000493" y="5201215"/>
            <a:ext cx="1878780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L O</a:t>
            </a:r>
            <a:r>
              <a:rPr sz="1150" b="1" spc="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150" b="1" spc="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K</a:t>
            </a:r>
            <a:r>
              <a:rPr sz="1150" b="1" spc="1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150" b="1" spc="3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150" b="1" spc="3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G</a:t>
            </a:r>
            <a:r>
              <a:rPr sz="1150" b="1" spc="50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F</a:t>
            </a:r>
            <a:r>
              <a:rPr sz="1150" b="1" spc="3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150" b="1" spc="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R W</a:t>
            </a:r>
            <a:r>
              <a:rPr sz="1150" b="1" spc="4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1150" b="1" spc="1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R D</a:t>
            </a: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44E82A52-F4AC-197D-CC90-818F218363F4}"/>
              </a:ext>
            </a:extLst>
          </p:cNvPr>
          <p:cNvSpPr txBox="1"/>
          <p:nvPr/>
        </p:nvSpPr>
        <p:spPr>
          <a:xfrm>
            <a:off x="777875" y="5459059"/>
            <a:ext cx="1944193" cy="254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All appeals</a:t>
            </a:r>
            <a:r>
              <a:rPr sz="1500" b="1" spc="5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denied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2B0FD4E7-C09B-D127-27D4-FB240D6CC790}"/>
              </a:ext>
            </a:extLst>
          </p:cNvPr>
          <p:cNvSpPr txBox="1"/>
          <p:nvPr/>
        </p:nvSpPr>
        <p:spPr>
          <a:xfrm>
            <a:off x="7000493" y="5589689"/>
            <a:ext cx="4002686" cy="626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b="1" i="1" spc="-43" dirty="0">
                <a:solidFill>
                  <a:srgbClr val="C9A961"/>
                </a:solidFill>
                <a:latin typeface="Georgia"/>
                <a:cs typeface="Georgia"/>
              </a:rPr>
              <a:t>The</a:t>
            </a:r>
            <a:r>
              <a:rPr sz="2050" b="1" i="1" spc="25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24" dirty="0">
                <a:solidFill>
                  <a:srgbClr val="C9A961"/>
                </a:solidFill>
                <a:latin typeface="Georgia"/>
                <a:cs typeface="Georgia"/>
              </a:rPr>
              <a:t>next</a:t>
            </a:r>
            <a:r>
              <a:rPr sz="2050" b="1" i="1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60" dirty="0">
                <a:solidFill>
                  <a:srgbClr val="C9A961"/>
                </a:solidFill>
                <a:latin typeface="Georgia"/>
                <a:cs typeface="Georgia"/>
              </a:rPr>
              <a:t>RHNA</a:t>
            </a:r>
            <a:r>
              <a:rPr sz="2050" b="1" i="1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24" dirty="0">
                <a:solidFill>
                  <a:srgbClr val="C9A961"/>
                </a:solidFill>
                <a:latin typeface="Georgia"/>
                <a:cs typeface="Georgia"/>
              </a:rPr>
              <a:t>cycle</a:t>
            </a:r>
            <a:r>
              <a:rPr sz="2050" b="1" i="1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28" dirty="0">
                <a:solidFill>
                  <a:srgbClr val="C9A961"/>
                </a:solidFill>
                <a:latin typeface="Georgia"/>
                <a:cs typeface="Georgia"/>
              </a:rPr>
              <a:t>will</a:t>
            </a:r>
            <a:r>
              <a:rPr sz="2050" b="1" i="1" spc="52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46" dirty="0">
                <a:solidFill>
                  <a:srgbClr val="C9A961"/>
                </a:solidFill>
                <a:latin typeface="Georgia"/>
                <a:cs typeface="Georgia"/>
              </a:rPr>
              <a:t>not</a:t>
            </a:r>
          </a:p>
          <a:p>
            <a:pPr marL="0" marR="0">
              <a:lnSpc>
                <a:spcPts val="2303"/>
              </a:lnSpc>
              <a:spcBef>
                <a:spcPts val="26"/>
              </a:spcBef>
              <a:spcAft>
                <a:spcPts val="0"/>
              </a:spcAft>
            </a:pPr>
            <a:r>
              <a:rPr sz="2050" b="1" i="1" spc="-16" dirty="0">
                <a:solidFill>
                  <a:srgbClr val="C9A961"/>
                </a:solidFill>
                <a:latin typeface="Georgia"/>
                <a:cs typeface="Georgia"/>
              </a:rPr>
              <a:t>allow</a:t>
            </a:r>
            <a:r>
              <a:rPr sz="2050" b="1" i="1" spc="-91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26" dirty="0">
                <a:solidFill>
                  <a:srgbClr val="C9A961"/>
                </a:solidFill>
                <a:latin typeface="Georgia"/>
                <a:cs typeface="Georgia"/>
              </a:rPr>
              <a:t>appeals.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CE831D6A-41AC-DAC3-B91F-9472549EED9E}"/>
              </a:ext>
            </a:extLst>
          </p:cNvPr>
          <p:cNvSpPr txBox="1"/>
          <p:nvPr/>
        </p:nvSpPr>
        <p:spPr>
          <a:xfrm>
            <a:off x="777875" y="5844228"/>
            <a:ext cx="2267402" cy="224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7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4" dirty="0">
                <a:solidFill>
                  <a:srgbClr val="1A1A1A"/>
                </a:solidFill>
                <a:latin typeface="Calibri"/>
                <a:cs typeface="Calibri"/>
              </a:rPr>
              <a:t>No</a:t>
            </a:r>
            <a:r>
              <a:rPr sz="1200" spc="9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adjustment </a:t>
            </a:r>
            <a:r>
              <a:rPr sz="1200" spc="-27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200" spc="9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assigned targets</a:t>
            </a: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FBD7ABD8-26F5-03E3-6B4F-FD8481D37FE8}"/>
              </a:ext>
            </a:extLst>
          </p:cNvPr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6AFBB228-636F-6864-74B9-AE6FFE9A931E}"/>
              </a:ext>
            </a:extLst>
          </p:cNvPr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89F78EDD-8BC3-F200-F802-0E2FB7357824}"/>
              </a:ext>
            </a:extLst>
          </p:cNvPr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76784D39-3655-7B41-3C52-527D66A0642C}"/>
              </a:ext>
            </a:extLst>
          </p:cNvPr>
          <p:cNvSpPr txBox="1"/>
          <p:nvPr/>
        </p:nvSpPr>
        <p:spPr>
          <a:xfrm>
            <a:off x="11354816" y="6584387"/>
            <a:ext cx="421328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8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535211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E73E6-F3F0-08C5-D6DC-337F39C41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EDE07302-417B-A59E-9E6F-0D2E9FF12035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2A5ED57-9DF5-76B8-03B9-570435C4A67A}"/>
              </a:ext>
            </a:extLst>
          </p:cNvPr>
          <p:cNvSpPr txBox="1"/>
          <p:nvPr/>
        </p:nvSpPr>
        <p:spPr>
          <a:xfrm>
            <a:off x="548957" y="531425"/>
            <a:ext cx="2499275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12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75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77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V</a:t>
            </a:r>
            <a:r>
              <a:rPr sz="1150" b="1" spc="1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77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U</a:t>
            </a:r>
            <a:r>
              <a:rPr sz="1150" b="1" spc="11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0CFF3C7-BC47-A54C-F91E-05675A67F337}"/>
              </a:ext>
            </a:extLst>
          </p:cNvPr>
          <p:cNvSpPr txBox="1"/>
          <p:nvPr/>
        </p:nvSpPr>
        <p:spPr>
          <a:xfrm>
            <a:off x="548957" y="829324"/>
            <a:ext cx="3784274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27" dirty="0">
                <a:solidFill>
                  <a:srgbClr val="1A2D5C"/>
                </a:solidFill>
                <a:latin typeface="Georgia"/>
                <a:cs typeface="Georgia"/>
              </a:rPr>
              <a:t>What</a:t>
            </a:r>
            <a:r>
              <a:rPr sz="3250" b="1" spc="-6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10" dirty="0">
                <a:solidFill>
                  <a:srgbClr val="1A2D5C"/>
                </a:solidFill>
                <a:latin typeface="Georgia"/>
                <a:cs typeface="Georgia"/>
              </a:rPr>
              <a:t>This</a:t>
            </a:r>
            <a:r>
              <a:rPr sz="3250" b="1" spc="-7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4" dirty="0">
                <a:solidFill>
                  <a:srgbClr val="1A2D5C"/>
                </a:solidFill>
                <a:latin typeface="Georgia"/>
                <a:cs typeface="Georgia"/>
              </a:rPr>
              <a:t>Means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5349A9F-1FEA-4A09-FB55-18BA356478BF}"/>
              </a:ext>
            </a:extLst>
          </p:cNvPr>
          <p:cNvSpPr txBox="1"/>
          <p:nvPr/>
        </p:nvSpPr>
        <p:spPr>
          <a:xfrm>
            <a:off x="777875" y="2371994"/>
            <a:ext cx="4064162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Land</a:t>
            </a:r>
            <a:r>
              <a:rPr sz="1800" b="1" spc="1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spc="15" dirty="0">
                <a:solidFill>
                  <a:srgbClr val="1A2D5C"/>
                </a:solidFill>
                <a:latin typeface="Georgia"/>
                <a:cs typeface="Georgia"/>
              </a:rPr>
              <a:t>use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 control</a:t>
            </a:r>
            <a:r>
              <a:rPr sz="1800" b="1" spc="-2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was</a:t>
            </a:r>
            <a:r>
              <a:rPr sz="1800" b="1" spc="45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transferred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7F1A3DD-5FB7-CD12-1B9B-0F2824DA04B0}"/>
              </a:ext>
            </a:extLst>
          </p:cNvPr>
          <p:cNvSpPr txBox="1"/>
          <p:nvPr/>
        </p:nvSpPr>
        <p:spPr>
          <a:xfrm>
            <a:off x="777875" y="2761710"/>
            <a:ext cx="8702975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From</a:t>
            </a:r>
            <a:r>
              <a:rPr sz="1800" spc="-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communities,</a:t>
            </a:r>
            <a:r>
              <a:rPr sz="1800" spc="-3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1A1A1A"/>
                </a:solidFill>
                <a:latin typeface="Calibri"/>
                <a:cs typeface="Calibri"/>
              </a:rPr>
              <a:t>planning</a:t>
            </a:r>
            <a:r>
              <a:rPr sz="1800" spc="-6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commissions,</a:t>
            </a:r>
            <a:r>
              <a:rPr sz="1800" spc="-3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  <a:r>
              <a:rPr sz="1800" spc="7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1A1A1A"/>
                </a:solidFill>
                <a:latin typeface="Calibri"/>
                <a:cs typeface="Calibri"/>
              </a:rPr>
              <a:t>local</a:t>
            </a:r>
            <a:r>
              <a:rPr sz="1800" spc="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governments</a:t>
            </a:r>
            <a:r>
              <a:rPr sz="1800" spc="7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— to</a:t>
            </a:r>
            <a:r>
              <a:rPr sz="1800" spc="-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 for-profit</a:t>
            </a:r>
            <a:r>
              <a:rPr sz="1800" spc="4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industr</a:t>
            </a:r>
            <a:r>
              <a:rPr sz="1800" spc="-36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70" dirty="0">
                <a:solidFill>
                  <a:srgbClr val="1A1A1A"/>
                </a:solidFill>
                <a:latin typeface="Calibri"/>
                <a:cs typeface="Calibri"/>
              </a:rPr>
              <a:t>y.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35E7DD3-F81C-8015-1B03-0D6221CA1F4E}"/>
              </a:ext>
            </a:extLst>
          </p:cNvPr>
          <p:cNvSpPr txBox="1"/>
          <p:nvPr/>
        </p:nvSpPr>
        <p:spPr>
          <a:xfrm>
            <a:off x="777875" y="3195843"/>
            <a:ext cx="2788862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The mix</a:t>
            </a:r>
            <a:r>
              <a:rPr sz="1800" b="1" spc="-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spc="-36" dirty="0">
                <a:solidFill>
                  <a:srgbClr val="1A2D5C"/>
                </a:solidFill>
                <a:latin typeface="Georgia"/>
                <a:cs typeface="Georgia"/>
              </a:rPr>
              <a:t>is</a:t>
            </a:r>
            <a:r>
              <a:rPr sz="1800" b="1" spc="8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unbalanced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9757079-258E-7361-0609-5E3FB940877A}"/>
              </a:ext>
            </a:extLst>
          </p:cNvPr>
          <p:cNvSpPr txBox="1"/>
          <p:nvPr/>
        </p:nvSpPr>
        <p:spPr>
          <a:xfrm>
            <a:off x="777875" y="3585940"/>
            <a:ext cx="6524322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85%</a:t>
            </a:r>
            <a:r>
              <a:rPr sz="1800" spc="4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market-rate</a:t>
            </a:r>
            <a:r>
              <a:rPr sz="1800" spc="-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housing</a:t>
            </a:r>
            <a:r>
              <a:rPr sz="1800" spc="1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vs.</a:t>
            </a:r>
            <a:r>
              <a:rPr sz="1800" spc="-2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24" dirty="0">
                <a:solidFill>
                  <a:srgbClr val="1A1A1A"/>
                </a:solidFill>
                <a:latin typeface="Calibri"/>
                <a:cs typeface="Calibri"/>
              </a:rPr>
              <a:t>15%</a:t>
            </a:r>
            <a:r>
              <a:rPr sz="1800" spc="-6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across</a:t>
            </a:r>
            <a:r>
              <a:rPr sz="1800" spc="1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all lower-income</a:t>
            </a:r>
            <a:r>
              <a:rPr sz="1800" spc="-2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categories.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963B9C8-AC54-AC05-CD83-8AD049618F7A}"/>
              </a:ext>
            </a:extLst>
          </p:cNvPr>
          <p:cNvSpPr txBox="1"/>
          <p:nvPr/>
        </p:nvSpPr>
        <p:spPr>
          <a:xfrm>
            <a:off x="777875" y="4020200"/>
            <a:ext cx="4761813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Cities</a:t>
            </a:r>
            <a:r>
              <a:rPr sz="1800" b="1" spc="5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are </a:t>
            </a:r>
            <a:r>
              <a:rPr sz="1800" b="1" spc="-16" dirty="0">
                <a:solidFill>
                  <a:srgbClr val="1A2D5C"/>
                </a:solidFill>
                <a:latin typeface="Georgia"/>
                <a:cs typeface="Georgia"/>
              </a:rPr>
              <a:t>judged</a:t>
            </a:r>
            <a:r>
              <a:rPr sz="1800" b="1" spc="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spc="33" dirty="0">
                <a:solidFill>
                  <a:srgbClr val="1A2D5C"/>
                </a:solidFill>
                <a:latin typeface="Georgia"/>
                <a:cs typeface="Georgia"/>
              </a:rPr>
              <a:t>by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 developers'</a:t>
            </a:r>
            <a:r>
              <a:rPr sz="1800" b="1" spc="3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actions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3D3F14F-B186-C170-9450-048BA28BEB2A}"/>
              </a:ext>
            </a:extLst>
          </p:cNvPr>
          <p:cNvSpPr txBox="1"/>
          <p:nvPr/>
        </p:nvSpPr>
        <p:spPr>
          <a:xfrm>
            <a:off x="777875" y="4409916"/>
            <a:ext cx="9564632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HCD</a:t>
            </a:r>
            <a:r>
              <a:rPr sz="1800" spc="-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doesn't</a:t>
            </a:r>
            <a:r>
              <a:rPr sz="1800" spc="-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count</a:t>
            </a:r>
            <a:r>
              <a:rPr sz="1800" spc="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6" dirty="0">
                <a:solidFill>
                  <a:srgbClr val="1A1A1A"/>
                </a:solidFill>
                <a:latin typeface="Calibri"/>
                <a:cs typeface="Calibri"/>
              </a:rPr>
              <a:t>approvals</a:t>
            </a:r>
            <a:r>
              <a:rPr sz="1800" spc="8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— only</a:t>
            </a:r>
            <a:r>
              <a:rPr sz="1800" spc="-2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permits pulled,</a:t>
            </a:r>
            <a:r>
              <a:rPr sz="1800" spc="-3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1A1A1A"/>
                </a:solidFill>
                <a:latin typeface="Calibri"/>
                <a:cs typeface="Calibri"/>
              </a:rPr>
              <a:t>an</a:t>
            </a:r>
            <a:r>
              <a:rPr sz="1800" spc="-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action a developer</a:t>
            </a:r>
            <a:r>
              <a:rPr sz="1800" spc="1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27" dirty="0">
                <a:solidFill>
                  <a:srgbClr val="1A1A1A"/>
                </a:solidFill>
                <a:latin typeface="Calibri"/>
                <a:cs typeface="Calibri"/>
              </a:rPr>
              <a:t>takes</a:t>
            </a:r>
            <a:r>
              <a:rPr sz="1800" spc="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when ready</a:t>
            </a:r>
            <a:r>
              <a:rPr sz="180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800" spc="-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build.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6173541-0D5C-58AB-E5AC-7EF303B1C7E2}"/>
              </a:ext>
            </a:extLst>
          </p:cNvPr>
          <p:cNvSpPr txBox="1"/>
          <p:nvPr/>
        </p:nvSpPr>
        <p:spPr>
          <a:xfrm>
            <a:off x="777875" y="4844049"/>
            <a:ext cx="3566653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Cities</a:t>
            </a:r>
            <a:r>
              <a:rPr sz="1800" b="1" spc="5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spc="11" dirty="0">
                <a:solidFill>
                  <a:srgbClr val="1A2D5C"/>
                </a:solidFill>
                <a:latin typeface="Georgia"/>
                <a:cs typeface="Georgia"/>
              </a:rPr>
              <a:t>face</a:t>
            </a:r>
            <a:r>
              <a:rPr sz="1800" b="1" spc="-7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constant</a:t>
            </a:r>
            <a:r>
              <a:rPr sz="1800" b="1" spc="-55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exposure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6F7C53B7-3E43-3353-0315-3D958E928FC0}"/>
              </a:ext>
            </a:extLst>
          </p:cNvPr>
          <p:cNvSpPr txBox="1"/>
          <p:nvPr/>
        </p:nvSpPr>
        <p:spPr>
          <a:xfrm>
            <a:off x="777875" y="5234146"/>
            <a:ext cx="6624687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Lawsuits</a:t>
            </a:r>
            <a:r>
              <a:rPr sz="1800" spc="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and "punishment"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projects:</a:t>
            </a:r>
            <a:r>
              <a:rPr sz="1800" spc="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Builder's</a:t>
            </a:r>
            <a:r>
              <a:rPr sz="1800" spc="-6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7" dirty="0">
                <a:solidFill>
                  <a:srgbClr val="1A1A1A"/>
                </a:solidFill>
                <a:latin typeface="Calibri"/>
                <a:cs typeface="Calibri"/>
              </a:rPr>
              <a:t>Remedy,</a:t>
            </a: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SB</a:t>
            </a:r>
            <a:r>
              <a:rPr sz="1800" spc="3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35,</a:t>
            </a:r>
            <a:r>
              <a:rPr sz="1800" spc="5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SB</a:t>
            </a:r>
            <a:r>
              <a:rPr sz="1800" spc="-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2" dirty="0">
                <a:solidFill>
                  <a:srgbClr val="1A1A1A"/>
                </a:solidFill>
                <a:latin typeface="Calibri"/>
                <a:cs typeface="Calibri"/>
              </a:rPr>
              <a:t>423.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A0C5330-7859-E59B-AD50-321C19581E4F}"/>
              </a:ext>
            </a:extLst>
          </p:cNvPr>
          <p:cNvSpPr txBox="1"/>
          <p:nvPr/>
        </p:nvSpPr>
        <p:spPr>
          <a:xfrm>
            <a:off x="777875" y="5668279"/>
            <a:ext cx="3949245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Affordability</a:t>
            </a:r>
            <a:r>
              <a:rPr sz="1800" b="1" spc="-4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isn't</a:t>
            </a:r>
            <a:r>
              <a:rPr sz="1800" b="1" spc="24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being</a:t>
            </a:r>
            <a:r>
              <a:rPr sz="1800" b="1" spc="1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touched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88F5C619-DD9C-D324-E06F-65EFE59A759A}"/>
              </a:ext>
            </a:extLst>
          </p:cNvPr>
          <p:cNvSpPr txBox="1"/>
          <p:nvPr/>
        </p:nvSpPr>
        <p:spPr>
          <a:xfrm>
            <a:off x="777875" y="6058059"/>
            <a:ext cx="6205537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800" spc="5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crisis</a:t>
            </a:r>
            <a:r>
              <a:rPr sz="1800" spc="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24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800" spc="7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24" dirty="0">
                <a:solidFill>
                  <a:srgbClr val="1A1A1A"/>
                </a:solidFill>
                <a:latin typeface="Calibri"/>
                <a:cs typeface="Calibri"/>
              </a:rPr>
              <a:t>system</a:t>
            </a:r>
            <a:r>
              <a:rPr sz="1800" spc="5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claims</a:t>
            </a:r>
            <a:r>
              <a:rPr sz="1800" spc="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800" spc="-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address</a:t>
            </a:r>
            <a:r>
              <a:rPr sz="1800" spc="1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isn't</a:t>
            </a:r>
            <a:r>
              <a:rPr sz="1800" spc="3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actually</a:t>
            </a:r>
            <a:r>
              <a:rPr sz="1800" spc="6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being</a:t>
            </a:r>
            <a:r>
              <a:rPr sz="1800" spc="-5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solved.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76EA11D9-1519-23AA-B3E5-AEA63DFFC416}"/>
              </a:ext>
            </a:extLst>
          </p:cNvPr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08CE2011-83CB-0F11-45E8-E11AB8A2E06A}"/>
              </a:ext>
            </a:extLst>
          </p:cNvPr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9E5993BF-C1AB-1000-0343-89C86EE7ADA4}"/>
              </a:ext>
            </a:extLst>
          </p:cNvPr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858CB76A-E16A-8F5F-97AA-FE60D6E46F74}"/>
              </a:ext>
            </a:extLst>
          </p:cNvPr>
          <p:cNvSpPr txBox="1"/>
          <p:nvPr/>
        </p:nvSpPr>
        <p:spPr>
          <a:xfrm>
            <a:off x="11297666" y="6584387"/>
            <a:ext cx="476765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14</a:t>
            </a:r>
            <a:r>
              <a:rPr sz="900" spc="21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7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029498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D198-2CC5-80A6-5ACA-05D10351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what, and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28911-5280-48E3-9C56-72D45B21C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24744"/>
            <a:ext cx="11568856" cy="5137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What are your observations about State housing policy?</a:t>
            </a:r>
          </a:p>
          <a:p>
            <a:r>
              <a:rPr lang="en-US" dirty="0"/>
              <a:t>What actions do you recommend to foster change?</a:t>
            </a:r>
          </a:p>
          <a:p>
            <a:r>
              <a:rPr lang="en-US" dirty="0"/>
              <a:t>Meeting materials will be posted on SHIFT website</a:t>
            </a:r>
          </a:p>
          <a:p>
            <a:pPr lvl="1"/>
            <a:r>
              <a:rPr lang="en-US" dirty="0"/>
              <a:t>Along with related research materials</a:t>
            </a:r>
          </a:p>
          <a:p>
            <a:r>
              <a:rPr lang="en-US" dirty="0"/>
              <a:t>Wake Up California focuses on Housing: </a:t>
            </a:r>
            <a:r>
              <a:rPr lang="en-US" dirty="0">
                <a:hlinkClick r:id="rId2"/>
              </a:rPr>
              <a:t>www.wakeca.org</a:t>
            </a:r>
            <a:endParaRPr lang="en-US" dirty="0"/>
          </a:p>
          <a:p>
            <a:pPr lvl="1"/>
            <a:r>
              <a:rPr lang="en-US" dirty="0"/>
              <a:t>And is acquiring related organizations into its network</a:t>
            </a:r>
          </a:p>
          <a:p>
            <a:r>
              <a:rPr lang="en-US" dirty="0"/>
              <a:t>SHIFT will continue to research and document impacts, and alternatives, e.g.</a:t>
            </a:r>
          </a:p>
          <a:p>
            <a:pPr lvl="1"/>
            <a:r>
              <a:rPr lang="en-US" dirty="0"/>
              <a:t>The fiscal burden on local governments</a:t>
            </a:r>
          </a:p>
          <a:p>
            <a:pPr lvl="1"/>
            <a:r>
              <a:rPr lang="en-US" dirty="0"/>
              <a:t>The cost/benefit of current and future Transit alternatives</a:t>
            </a:r>
          </a:p>
          <a:p>
            <a:pPr lvl="1"/>
            <a:r>
              <a:rPr lang="en-US" dirty="0"/>
              <a:t>What real accountability should exist</a:t>
            </a:r>
          </a:p>
          <a:p>
            <a:pPr lvl="1"/>
            <a:r>
              <a:rPr lang="en-US" dirty="0"/>
              <a:t>Our next seminar will feature a national expert in Urban Planning and Transit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99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860251"/>
            <a:ext cx="996057" cy="236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P</a:t>
            </a:r>
            <a:r>
              <a:rPr sz="1300" b="1" spc="29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300" b="1" spc="32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L</a:t>
            </a:r>
            <a:r>
              <a:rPr sz="1300" b="1" spc="28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300" b="1" spc="33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C</a:t>
            </a:r>
            <a:r>
              <a:rPr sz="1300" b="1" spc="29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07265" y="860251"/>
            <a:ext cx="1058832" cy="236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P</a:t>
            </a:r>
            <a:r>
              <a:rPr sz="1300" b="1" spc="29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R</a:t>
            </a:r>
            <a:r>
              <a:rPr sz="1300" b="1" spc="32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300" b="1" spc="33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M</a:t>
            </a:r>
            <a:r>
              <a:rPr sz="1300" b="1" spc="29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300" b="1" spc="27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C9A961"/>
                </a:solidFill>
                <a:latin typeface="Calibri"/>
                <a:cs typeface="Calibri"/>
              </a:rPr>
              <a:t>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8957" y="1388685"/>
            <a:ext cx="5913947" cy="763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715"/>
              </a:lnSpc>
              <a:spcBef>
                <a:spcPts val="0"/>
              </a:spcBef>
              <a:spcAft>
                <a:spcPts val="0"/>
              </a:spcAft>
            </a:pPr>
            <a:r>
              <a:rPr sz="5050" b="1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5050" b="1" spc="-1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050" b="1" spc="-41" dirty="0">
                <a:solidFill>
                  <a:srgbClr val="FFFFFF"/>
                </a:solidFill>
                <a:latin typeface="Georgia"/>
                <a:cs typeface="Georgia"/>
              </a:rPr>
              <a:t>Brief</a:t>
            </a:r>
            <a:r>
              <a:rPr sz="5050" b="1" spc="7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050" b="1" spc="-32" dirty="0">
                <a:solidFill>
                  <a:srgbClr val="FFFFFF"/>
                </a:solidFill>
                <a:latin typeface="Georgia"/>
                <a:cs typeface="Georgia"/>
              </a:rPr>
              <a:t>Overview: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8957" y="2151410"/>
            <a:ext cx="9812617" cy="764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718"/>
              </a:lnSpc>
              <a:spcBef>
                <a:spcPts val="0"/>
              </a:spcBef>
              <a:spcAft>
                <a:spcPts val="0"/>
              </a:spcAft>
            </a:pPr>
            <a:r>
              <a:rPr sz="5050" b="1" spc="-36" dirty="0">
                <a:solidFill>
                  <a:srgbClr val="FFFFFF"/>
                </a:solidFill>
                <a:latin typeface="Georgia"/>
                <a:cs typeface="Georgia"/>
              </a:rPr>
              <a:t>RHNA</a:t>
            </a:r>
            <a:r>
              <a:rPr sz="5050" b="1" spc="2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050" b="1" spc="-56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505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050" b="1" spc="-32" dirty="0">
                <a:solidFill>
                  <a:srgbClr val="FFFFFF"/>
                </a:solidFill>
                <a:latin typeface="Georgia"/>
                <a:cs typeface="Georgia"/>
              </a:rPr>
              <a:t>Housing</a:t>
            </a:r>
            <a:r>
              <a:rPr sz="5050" b="1" spc="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5050" b="1" spc="-33" dirty="0">
                <a:solidFill>
                  <a:srgbClr val="FFFFFF"/>
                </a:solidFill>
                <a:latin typeface="Georgia"/>
                <a:cs typeface="Georgia"/>
              </a:rPr>
              <a:t>Elements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957" y="4057808"/>
            <a:ext cx="6139456" cy="352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74"/>
              </a:lnSpc>
              <a:spcBef>
                <a:spcPts val="0"/>
              </a:spcBef>
              <a:spcAft>
                <a:spcPts val="0"/>
              </a:spcAft>
            </a:pPr>
            <a:r>
              <a:rPr sz="2200" i="1" dirty="0">
                <a:solidFill>
                  <a:srgbClr val="FAF7EE"/>
                </a:solidFill>
                <a:latin typeface="Georgia"/>
                <a:cs typeface="Georgia"/>
              </a:rPr>
              <a:t>And what</a:t>
            </a:r>
            <a:r>
              <a:rPr sz="2200" i="1" spc="64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AF7EE"/>
                </a:solidFill>
                <a:latin typeface="Georgia"/>
                <a:cs typeface="Georgia"/>
              </a:rPr>
              <a:t>to</a:t>
            </a:r>
            <a:r>
              <a:rPr sz="2200" i="1" spc="20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AF7EE"/>
                </a:solidFill>
                <a:latin typeface="Georgia"/>
                <a:cs typeface="Georgia"/>
              </a:rPr>
              <a:t>make </a:t>
            </a:r>
            <a:r>
              <a:rPr sz="2200" i="1" spc="-52" dirty="0">
                <a:solidFill>
                  <a:srgbClr val="FAF7EE"/>
                </a:solidFill>
                <a:latin typeface="Georgia"/>
                <a:cs typeface="Georgia"/>
              </a:rPr>
              <a:t>of</a:t>
            </a:r>
            <a:r>
              <a:rPr sz="2200" i="1" spc="74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AF7EE"/>
                </a:solidFill>
                <a:latin typeface="Georgia"/>
                <a:cs typeface="Georgia"/>
              </a:rPr>
              <a:t>a</a:t>
            </a:r>
            <a:r>
              <a:rPr sz="2200" i="1" spc="12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AF7EE"/>
                </a:solidFill>
                <a:latin typeface="Georgia"/>
                <a:cs typeface="Georgia"/>
              </a:rPr>
              <a:t>2.5</a:t>
            </a:r>
            <a:r>
              <a:rPr sz="2200" i="1" spc="40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AF7EE"/>
                </a:solidFill>
                <a:latin typeface="Georgia"/>
                <a:cs typeface="Georgia"/>
              </a:rPr>
              <a:t>million</a:t>
            </a:r>
            <a:r>
              <a:rPr sz="2200" i="1" spc="54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200" i="1" spc="-31" dirty="0">
                <a:solidFill>
                  <a:srgbClr val="FAF7EE"/>
                </a:solidFill>
                <a:latin typeface="Georgia"/>
                <a:cs typeface="Georgia"/>
              </a:rPr>
              <a:t>un</a:t>
            </a:r>
            <a:r>
              <a:rPr sz="2200" i="1" spc="-478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200" i="1" spc="-26" dirty="0">
                <a:solidFill>
                  <a:srgbClr val="FAF7EE"/>
                </a:solidFill>
                <a:latin typeface="Georgia"/>
                <a:cs typeface="Georgia"/>
              </a:rPr>
              <a:t>it</a:t>
            </a:r>
            <a:r>
              <a:rPr sz="2200" i="1" spc="81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200" i="1" dirty="0">
                <a:solidFill>
                  <a:srgbClr val="FAF7EE"/>
                </a:solidFill>
                <a:latin typeface="Georgia"/>
                <a:cs typeface="Georgia"/>
              </a:rPr>
              <a:t>mandate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48957" y="6093962"/>
            <a:ext cx="986912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W</a:t>
            </a:r>
            <a:r>
              <a:rPr sz="1150" b="1" spc="12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K</a:t>
            </a:r>
            <a:r>
              <a:rPr sz="1150" b="1" spc="8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150" b="1" spc="75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1150" b="1" spc="11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540852" y="6093962"/>
            <a:ext cx="1316835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L</a:t>
            </a:r>
            <a:r>
              <a:rPr sz="1150" b="1" spc="15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F</a:t>
            </a:r>
            <a:r>
              <a:rPr sz="1150" b="1" spc="11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957" y="6412524"/>
            <a:ext cx="2002101" cy="211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66"/>
              </a:lnSpc>
              <a:spcBef>
                <a:spcPts val="0"/>
              </a:spcBef>
              <a:spcAft>
                <a:spcPts val="0"/>
              </a:spcAft>
            </a:pPr>
            <a:r>
              <a:rPr sz="1200" i="1" dirty="0">
                <a:solidFill>
                  <a:srgbClr val="FAF7EE"/>
                </a:solidFill>
                <a:latin typeface="Georgia"/>
                <a:cs typeface="Georgia"/>
              </a:rPr>
              <a:t>Amy Kalish</a:t>
            </a:r>
            <a:r>
              <a:rPr sz="1200" i="1" spc="317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FAF7EE"/>
                </a:solidFill>
                <a:latin typeface="Georgia"/>
                <a:cs typeface="Georgia"/>
              </a:rPr>
              <a:t>·</a:t>
            </a:r>
            <a:r>
              <a:rPr sz="1200" i="1" spc="271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FAF7EE"/>
                </a:solidFill>
                <a:latin typeface="Georgia"/>
                <a:cs typeface="Georgia"/>
              </a:rPr>
              <a:t>May</a:t>
            </a:r>
            <a:r>
              <a:rPr sz="1200" i="1" spc="11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FAF7EE"/>
                </a:solidFill>
                <a:latin typeface="Georgia"/>
                <a:cs typeface="Georgia"/>
              </a:rPr>
              <a:t>4,</a:t>
            </a:r>
            <a:r>
              <a:rPr sz="1200" i="1" spc="-18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FAF7EE"/>
                </a:solidFill>
                <a:latin typeface="Georgia"/>
                <a:cs typeface="Georgia"/>
              </a:rPr>
              <a:t>2026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847709" y="6421028"/>
            <a:ext cx="2929267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©</a:t>
            </a:r>
            <a:r>
              <a:rPr sz="1000" spc="-1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spc="20" dirty="0">
                <a:solidFill>
                  <a:srgbClr val="6A6A6A"/>
                </a:solidFill>
                <a:latin typeface="Calibri"/>
                <a:cs typeface="Calibri"/>
              </a:rPr>
              <a:t>2026</a:t>
            </a:r>
            <a:r>
              <a:rPr sz="1000" spc="22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·</a:t>
            </a:r>
            <a:r>
              <a:rPr sz="1000" spc="194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Please</a:t>
            </a:r>
            <a:r>
              <a:rPr sz="1000" spc="28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do not</a:t>
            </a:r>
            <a:r>
              <a:rPr sz="1000" spc="-38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duplicate</a:t>
            </a:r>
            <a:r>
              <a:rPr sz="1000" spc="-5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without</a:t>
            </a:r>
            <a:r>
              <a:rPr sz="1000" spc="39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permission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2045028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12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75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74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17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8957" y="829324"/>
            <a:ext cx="4796262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33" dirty="0">
                <a:solidFill>
                  <a:srgbClr val="1A2D5C"/>
                </a:solidFill>
                <a:latin typeface="Georgia"/>
                <a:cs typeface="Georgia"/>
              </a:rPr>
              <a:t>RHNA</a:t>
            </a:r>
            <a:r>
              <a:rPr sz="3250" b="1" spc="-4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0" dirty="0">
                <a:solidFill>
                  <a:srgbClr val="1A2D5C"/>
                </a:solidFill>
                <a:latin typeface="Georgia"/>
                <a:cs typeface="Georgia"/>
              </a:rPr>
              <a:t>Housing</a:t>
            </a:r>
            <a:r>
              <a:rPr sz="3250" b="1" spc="-5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8" dirty="0">
                <a:solidFill>
                  <a:srgbClr val="1A2D5C"/>
                </a:solidFill>
                <a:latin typeface="Georgia"/>
                <a:cs typeface="Georgia"/>
              </a:rPr>
              <a:t>Cycles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7875" y="2397201"/>
            <a:ext cx="6407303" cy="4172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85"/>
              </a:lnSpc>
              <a:spcBef>
                <a:spcPts val="0"/>
              </a:spcBef>
              <a:spcAft>
                <a:spcPts val="0"/>
              </a:spcAft>
            </a:pPr>
            <a:r>
              <a:rPr sz="2650" b="1" spc="-36" dirty="0">
                <a:solidFill>
                  <a:srgbClr val="B02A2A"/>
                </a:solidFill>
                <a:latin typeface="Georgia"/>
                <a:cs typeface="Georgia"/>
              </a:rPr>
              <a:t>R</a:t>
            </a:r>
            <a:r>
              <a:rPr sz="2650" b="1" spc="-25" dirty="0">
                <a:solidFill>
                  <a:srgbClr val="1A2D5C"/>
                </a:solidFill>
                <a:latin typeface="Georgia"/>
                <a:cs typeface="Georgia"/>
              </a:rPr>
              <a:t>egional</a:t>
            </a:r>
            <a:r>
              <a:rPr sz="2650" b="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650" b="1" spc="-45" dirty="0">
                <a:solidFill>
                  <a:srgbClr val="B02A2A"/>
                </a:solidFill>
                <a:latin typeface="Georgia"/>
                <a:cs typeface="Georgia"/>
              </a:rPr>
              <a:t>H</a:t>
            </a:r>
            <a:r>
              <a:rPr sz="2650" b="1" spc="-19" dirty="0">
                <a:solidFill>
                  <a:srgbClr val="1A2D5C"/>
                </a:solidFill>
                <a:latin typeface="Georgia"/>
                <a:cs typeface="Georgia"/>
              </a:rPr>
              <a:t>ousing</a:t>
            </a:r>
            <a:r>
              <a:rPr sz="2650" b="1" spc="-44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650" b="1" spc="-34" dirty="0">
                <a:solidFill>
                  <a:srgbClr val="B02A2A"/>
                </a:solidFill>
                <a:latin typeface="Georgia"/>
                <a:cs typeface="Georgia"/>
              </a:rPr>
              <a:t>N</a:t>
            </a:r>
            <a:r>
              <a:rPr sz="2650" b="1" spc="-18" dirty="0">
                <a:solidFill>
                  <a:srgbClr val="1A2D5C"/>
                </a:solidFill>
                <a:latin typeface="Georgia"/>
                <a:cs typeface="Georgia"/>
              </a:rPr>
              <a:t>eeds</a:t>
            </a:r>
            <a:r>
              <a:rPr sz="2650" b="1" spc="-4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650" b="1" spc="-31" dirty="0">
                <a:solidFill>
                  <a:srgbClr val="B02A2A"/>
                </a:solidFill>
                <a:latin typeface="Georgia"/>
                <a:cs typeface="Georgia"/>
              </a:rPr>
              <a:t>A</a:t>
            </a:r>
            <a:r>
              <a:rPr sz="2650" b="1" spc="-29" dirty="0">
                <a:solidFill>
                  <a:srgbClr val="1A2D5C"/>
                </a:solidFill>
                <a:latin typeface="Georgia"/>
                <a:cs typeface="Georgia"/>
              </a:rPr>
              <a:t>ssessment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77875" y="2989071"/>
            <a:ext cx="4813201" cy="244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21"/>
              </a:lnSpc>
              <a:spcBef>
                <a:spcPts val="0"/>
              </a:spcBef>
              <a:spcAft>
                <a:spcPts val="0"/>
              </a:spcAft>
            </a:pPr>
            <a:r>
              <a:rPr sz="1450" i="1" spc="-28" dirty="0">
                <a:solidFill>
                  <a:srgbClr val="6A6A6A"/>
                </a:solidFill>
                <a:latin typeface="Georgia"/>
                <a:cs typeface="Georgia"/>
              </a:rPr>
              <a:t>Pronounced</a:t>
            </a:r>
            <a:r>
              <a:rPr sz="1450" i="1" spc="-31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450" i="1" spc="-26" dirty="0">
                <a:solidFill>
                  <a:srgbClr val="6A6A6A"/>
                </a:solidFill>
                <a:latin typeface="Georgia"/>
                <a:cs typeface="Georgia"/>
              </a:rPr>
              <a:t>"REE-nuh."</a:t>
            </a:r>
            <a:r>
              <a:rPr sz="1450" i="1" spc="-23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450" i="1" spc="-33" dirty="0">
                <a:solidFill>
                  <a:srgbClr val="6A6A6A"/>
                </a:solidFill>
                <a:latin typeface="Georgia"/>
                <a:cs typeface="Georgia"/>
              </a:rPr>
              <a:t>The</a:t>
            </a:r>
            <a:r>
              <a:rPr sz="1450" i="1" spc="48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450" i="1" spc="-27" dirty="0">
                <a:solidFill>
                  <a:srgbClr val="6A6A6A"/>
                </a:solidFill>
                <a:latin typeface="Georgia"/>
                <a:cs typeface="Georgia"/>
              </a:rPr>
              <a:t>state's</a:t>
            </a:r>
            <a:r>
              <a:rPr sz="1450" i="1" spc="25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450" i="1" spc="-36" dirty="0">
                <a:solidFill>
                  <a:srgbClr val="6A6A6A"/>
                </a:solidFill>
                <a:latin typeface="Georgia"/>
                <a:cs typeface="Georgia"/>
              </a:rPr>
              <a:t>housing</a:t>
            </a:r>
            <a:r>
              <a:rPr sz="1450" i="1" spc="52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450" i="1" spc="-29" dirty="0">
                <a:solidFill>
                  <a:srgbClr val="6A6A6A"/>
                </a:solidFill>
                <a:latin typeface="Georgia"/>
                <a:cs typeface="Georgia"/>
              </a:rPr>
              <a:t>target</a:t>
            </a:r>
            <a:r>
              <a:rPr sz="1450" i="1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450" i="1" spc="-30" dirty="0">
                <a:solidFill>
                  <a:srgbClr val="6A6A6A"/>
                </a:solidFill>
                <a:latin typeface="Georgia"/>
                <a:cs typeface="Georgia"/>
              </a:rPr>
              <a:t>system.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7875" y="4086132"/>
            <a:ext cx="662808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000" b="1" spc="7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00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000" b="1" spc="3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00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000" b="1" spc="3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484116" y="4086132"/>
            <a:ext cx="835424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000" b="1" spc="6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U</a:t>
            </a:r>
            <a:r>
              <a:rPr sz="1000" b="1" spc="9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000" b="1" spc="3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00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000" b="1" spc="7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000" b="1" spc="5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190230" y="4086132"/>
            <a:ext cx="1346042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00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000" b="1" spc="1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F</a:t>
            </a:r>
            <a:r>
              <a:rPr sz="1000" b="1" spc="13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000" b="1" spc="7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000" b="1" spc="3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00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00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M</a:t>
            </a:r>
            <a:r>
              <a:rPr sz="1000" b="1" spc="2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00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00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77875" y="4404518"/>
            <a:ext cx="1268120" cy="558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096"/>
              </a:lnSpc>
              <a:spcBef>
                <a:spcPts val="0"/>
              </a:spcBef>
              <a:spcAft>
                <a:spcPts val="0"/>
              </a:spcAft>
            </a:pPr>
            <a:r>
              <a:rPr sz="3600" b="1" dirty="0">
                <a:solidFill>
                  <a:srgbClr val="1A2D5C"/>
                </a:solidFill>
                <a:latin typeface="Georgia"/>
                <a:cs typeface="Georgia"/>
              </a:rPr>
              <a:t>1969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484116" y="4404518"/>
            <a:ext cx="1220501" cy="558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096"/>
              </a:lnSpc>
              <a:spcBef>
                <a:spcPts val="0"/>
              </a:spcBef>
              <a:spcAft>
                <a:spcPts val="0"/>
              </a:spcAft>
            </a:pPr>
            <a:r>
              <a:rPr sz="3600" b="1" dirty="0">
                <a:solidFill>
                  <a:srgbClr val="1A2D5C"/>
                </a:solidFill>
                <a:latin typeface="Georgia"/>
                <a:cs typeface="Georgia"/>
              </a:rPr>
              <a:t>Plan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190230" y="4404518"/>
            <a:ext cx="1558990" cy="558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096"/>
              </a:lnSpc>
              <a:spcBef>
                <a:spcPts val="0"/>
              </a:spcBef>
              <a:spcAft>
                <a:spcPts val="0"/>
              </a:spcAft>
            </a:pPr>
            <a:r>
              <a:rPr sz="3600" b="1" dirty="0">
                <a:solidFill>
                  <a:srgbClr val="1A2D5C"/>
                </a:solidFill>
                <a:latin typeface="Georgia"/>
                <a:cs typeface="Georgia"/>
              </a:rPr>
              <a:t>Guide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484116" y="5430981"/>
            <a:ext cx="2909767" cy="436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Designed </a:t>
            </a:r>
            <a:r>
              <a:rPr sz="1300" spc="13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300" spc="-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give</a:t>
            </a:r>
            <a:r>
              <a:rPr sz="1300" spc="3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cities</a:t>
            </a:r>
            <a:r>
              <a:rPr sz="1300" spc="-5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51" dirty="0">
                <a:solidFill>
                  <a:srgbClr val="1A1A1A"/>
                </a:solidFill>
                <a:latin typeface="Calibri"/>
                <a:cs typeface="Calibri"/>
              </a:rPr>
              <a:t>an</a:t>
            </a:r>
            <a:r>
              <a:rPr sz="1300" spc="-5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idea</a:t>
            </a:r>
            <a:r>
              <a:rPr sz="1300" spc="-2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2" dirty="0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300" spc="7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1A1A1A"/>
                </a:solidFill>
                <a:latin typeface="Calibri"/>
                <a:cs typeface="Calibri"/>
              </a:rPr>
              <a:t>what</a:t>
            </a:r>
            <a:r>
              <a:rPr sz="1300" spc="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13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</a:p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spc="14" dirty="0">
                <a:solidFill>
                  <a:srgbClr val="1A1A1A"/>
                </a:solidFill>
                <a:latin typeface="Calibri"/>
                <a:cs typeface="Calibri"/>
              </a:rPr>
              <a:t>plan</a:t>
            </a:r>
            <a:r>
              <a:rPr sz="1300" spc="-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7" dirty="0">
                <a:solidFill>
                  <a:srgbClr val="1A1A1A"/>
                </a:solidFill>
                <a:latin typeface="Calibri"/>
                <a:cs typeface="Calibri"/>
              </a:rPr>
              <a:t>for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190230" y="5430981"/>
            <a:ext cx="3197287" cy="436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Had </a:t>
            </a:r>
            <a:r>
              <a:rPr sz="1300" spc="66" dirty="0">
                <a:solidFill>
                  <a:srgbClr val="1A1A1A"/>
                </a:solidFill>
                <a:latin typeface="Calibri"/>
                <a:cs typeface="Calibri"/>
              </a:rPr>
              <a:t>no</a:t>
            </a:r>
            <a:r>
              <a:rPr sz="1300" spc="-7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enforcement</a:t>
            </a:r>
            <a:r>
              <a:rPr sz="1300" spc="2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mechanism</a:t>
            </a:r>
            <a:r>
              <a:rPr sz="1300" spc="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— </a:t>
            </a:r>
            <a:r>
              <a:rPr sz="1300" spc="11" dirty="0">
                <a:solidFill>
                  <a:srgbClr val="1A1A1A"/>
                </a:solidFill>
                <a:latin typeface="Calibri"/>
                <a:cs typeface="Calibri"/>
              </a:rPr>
              <a:t>used</a:t>
            </a:r>
            <a:r>
              <a:rPr sz="130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22" dirty="0">
                <a:solidFill>
                  <a:srgbClr val="1A1A1A"/>
                </a:solidFill>
                <a:latin typeface="Calibri"/>
                <a:cs typeface="Calibri"/>
              </a:rPr>
              <a:t>as</a:t>
            </a:r>
            <a:r>
              <a:rPr sz="1300" spc="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a</a:t>
            </a:r>
          </a:p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guideline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77875" y="5530661"/>
            <a:ext cx="2534452" cy="2357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6"/>
              </a:lnSpc>
              <a:spcBef>
                <a:spcPts val="0"/>
              </a:spcBef>
              <a:spcAft>
                <a:spcPts val="0"/>
              </a:spcAft>
            </a:pPr>
            <a:r>
              <a:rPr sz="1250" spc="17" dirty="0">
                <a:solidFill>
                  <a:srgbClr val="1A1A1A"/>
                </a:solidFill>
                <a:latin typeface="Calibri"/>
                <a:cs typeface="Calibri"/>
              </a:rPr>
              <a:t>California</a:t>
            </a:r>
            <a:r>
              <a:rPr sz="12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45" dirty="0">
                <a:solidFill>
                  <a:srgbClr val="1A1A1A"/>
                </a:solidFill>
                <a:latin typeface="Calibri"/>
                <a:cs typeface="Calibri"/>
              </a:rPr>
              <a:t>has</a:t>
            </a:r>
            <a:r>
              <a:rPr sz="1250" spc="-6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47" dirty="0">
                <a:solidFill>
                  <a:srgbClr val="1A1A1A"/>
                </a:solidFill>
                <a:latin typeface="Calibri"/>
                <a:cs typeface="Calibri"/>
              </a:rPr>
              <a:t>had</a:t>
            </a:r>
            <a:r>
              <a:rPr sz="125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19" dirty="0">
                <a:solidFill>
                  <a:srgbClr val="1A1A1A"/>
                </a:solidFill>
                <a:latin typeface="Calibri"/>
                <a:cs typeface="Calibri"/>
              </a:rPr>
              <a:t>RHNA</a:t>
            </a:r>
            <a:r>
              <a:rPr sz="1250" spc="2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33" dirty="0">
                <a:solidFill>
                  <a:srgbClr val="1A1A1A"/>
                </a:solidFill>
                <a:latin typeface="Calibri"/>
                <a:cs typeface="Calibri"/>
              </a:rPr>
              <a:t>since</a:t>
            </a:r>
            <a:r>
              <a:rPr sz="1250" spc="-3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40" dirty="0">
                <a:solidFill>
                  <a:srgbClr val="1A1A1A"/>
                </a:solidFill>
                <a:latin typeface="Calibri"/>
                <a:cs typeface="Calibri"/>
              </a:rPr>
              <a:t>1969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1354816" y="6584387"/>
            <a:ext cx="421328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2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2903431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72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75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U</a:t>
            </a:r>
            <a:r>
              <a:rPr sz="1150" b="1" spc="11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M</a:t>
            </a:r>
            <a:r>
              <a:rPr sz="1150" b="1" spc="8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B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74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77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B</a:t>
            </a:r>
            <a:r>
              <a:rPr sz="1150" b="1" spc="14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U</a:t>
            </a:r>
            <a:r>
              <a:rPr sz="1150" b="1" spc="11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8957" y="829324"/>
            <a:ext cx="6936183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28" dirty="0">
                <a:solidFill>
                  <a:srgbClr val="1A2D5C"/>
                </a:solidFill>
                <a:latin typeface="Georgia"/>
                <a:cs typeface="Georgia"/>
              </a:rPr>
              <a:t>Where</a:t>
            </a:r>
            <a:r>
              <a:rPr sz="3250" b="1" spc="-3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2" dirty="0">
                <a:solidFill>
                  <a:srgbClr val="1A2D5C"/>
                </a:solidFill>
                <a:latin typeface="Georgia"/>
                <a:cs typeface="Georgia"/>
              </a:rPr>
              <a:t>Does</a:t>
            </a:r>
            <a:r>
              <a:rPr sz="3250" b="1" spc="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60" dirty="0">
                <a:solidFill>
                  <a:srgbClr val="1A2D5C"/>
                </a:solidFill>
                <a:latin typeface="Georgia"/>
                <a:cs typeface="Georgia"/>
              </a:rPr>
              <a:t>RHNA</a:t>
            </a:r>
            <a:r>
              <a:rPr sz="3250" b="1" spc="65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5" dirty="0">
                <a:solidFill>
                  <a:srgbClr val="1A2D5C"/>
                </a:solidFill>
                <a:latin typeface="Georgia"/>
                <a:cs typeface="Georgia"/>
              </a:rPr>
              <a:t>Come</a:t>
            </a:r>
            <a:r>
              <a:rPr sz="3250" b="1" spc="-2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7" dirty="0">
                <a:solidFill>
                  <a:srgbClr val="1A2D5C"/>
                </a:solidFill>
                <a:latin typeface="Georgia"/>
                <a:cs typeface="Georgia"/>
              </a:rPr>
              <a:t>From?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7875" y="2547267"/>
            <a:ext cx="5127995" cy="254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California Department </a:t>
            </a:r>
            <a:r>
              <a:rPr sz="1500" b="1" spc="-57" dirty="0">
                <a:solidFill>
                  <a:srgbClr val="1A2D5C"/>
                </a:solidFill>
                <a:latin typeface="Georgia"/>
                <a:cs typeface="Georgia"/>
              </a:rPr>
              <a:t>of</a:t>
            </a:r>
            <a:r>
              <a:rPr sz="1500" b="1" spc="10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B02A2A"/>
                </a:solidFill>
                <a:latin typeface="Georgia"/>
                <a:cs typeface="Georgia"/>
              </a:rPr>
              <a:t>H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ousing</a:t>
            </a:r>
            <a:r>
              <a:rPr sz="1500" b="1" spc="4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spc="10" dirty="0">
                <a:solidFill>
                  <a:srgbClr val="1A2D5C"/>
                </a:solidFill>
                <a:latin typeface="Georgia"/>
                <a:cs typeface="Georgia"/>
              </a:rPr>
              <a:t>and</a:t>
            </a:r>
            <a:r>
              <a:rPr sz="1500" b="1" spc="-5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B02A2A"/>
                </a:solidFill>
                <a:latin typeface="Georgia"/>
                <a:cs typeface="Georgia"/>
              </a:rPr>
              <a:t>C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ommunity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405880" y="2661567"/>
            <a:ext cx="2801417" cy="254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B02A2A"/>
                </a:solidFill>
                <a:latin typeface="Georgia"/>
                <a:cs typeface="Georgia"/>
              </a:rPr>
              <a:t>C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oalitions </a:t>
            </a:r>
            <a:r>
              <a:rPr sz="1500" b="1" dirty="0">
                <a:solidFill>
                  <a:srgbClr val="B02A2A"/>
                </a:solidFill>
                <a:latin typeface="Georgia"/>
                <a:cs typeface="Georgia"/>
              </a:rPr>
              <a:t>O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f </a:t>
            </a:r>
            <a:r>
              <a:rPr sz="1500" b="1" dirty="0">
                <a:solidFill>
                  <a:srgbClr val="B02A2A"/>
                </a:solidFill>
                <a:latin typeface="Georgia"/>
                <a:cs typeface="Georgia"/>
              </a:rPr>
              <a:t>G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overnments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7875" y="2776120"/>
            <a:ext cx="1465111" cy="254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B02A2A"/>
                </a:solidFill>
                <a:latin typeface="Georgia"/>
                <a:cs typeface="Georgia"/>
              </a:rPr>
              <a:t>D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evelopment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7875" y="3139099"/>
            <a:ext cx="1674405" cy="211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66"/>
              </a:lnSpc>
              <a:spcBef>
                <a:spcPts val="0"/>
              </a:spcBef>
              <a:spcAft>
                <a:spcPts val="0"/>
              </a:spcAft>
            </a:pPr>
            <a:r>
              <a:rPr sz="1200" i="1" dirty="0">
                <a:solidFill>
                  <a:srgbClr val="6A6A6A"/>
                </a:solidFill>
                <a:latin typeface="Georgia"/>
                <a:cs typeface="Georgia"/>
              </a:rPr>
              <a:t>Creates</a:t>
            </a:r>
            <a:r>
              <a:rPr sz="1200" i="1" spc="22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200" i="1" spc="11" dirty="0">
                <a:solidFill>
                  <a:srgbClr val="6A6A6A"/>
                </a:solidFill>
                <a:latin typeface="Georgia"/>
                <a:cs typeface="Georgia"/>
              </a:rPr>
              <a:t>RHNA</a:t>
            </a:r>
            <a:r>
              <a:rPr sz="1200" i="1" spc="-57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6A6A6A"/>
                </a:solidFill>
                <a:latin typeface="Georgia"/>
                <a:cs typeface="Georgia"/>
              </a:rPr>
              <a:t>targets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405880" y="3139099"/>
            <a:ext cx="3282343" cy="211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66"/>
              </a:lnSpc>
              <a:spcBef>
                <a:spcPts val="0"/>
              </a:spcBef>
              <a:spcAft>
                <a:spcPts val="0"/>
              </a:spcAft>
            </a:pPr>
            <a:r>
              <a:rPr sz="1200" i="1" dirty="0">
                <a:solidFill>
                  <a:srgbClr val="6A6A6A"/>
                </a:solidFill>
                <a:latin typeface="Georgia"/>
                <a:cs typeface="Georgia"/>
              </a:rPr>
              <a:t>Regional</a:t>
            </a:r>
            <a:r>
              <a:rPr sz="1200" i="1" spc="-33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6A6A6A"/>
                </a:solidFill>
                <a:latin typeface="Georgia"/>
                <a:cs typeface="Georgia"/>
              </a:rPr>
              <a:t>bodies</a:t>
            </a:r>
            <a:r>
              <a:rPr sz="1200" i="1" spc="16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6A6A6A"/>
                </a:solidFill>
                <a:latin typeface="Georgia"/>
                <a:cs typeface="Georgia"/>
              </a:rPr>
              <a:t>(e.g.,</a:t>
            </a:r>
            <a:r>
              <a:rPr sz="1200" i="1" spc="65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200" i="1" spc="-23" dirty="0">
                <a:solidFill>
                  <a:srgbClr val="6A6A6A"/>
                </a:solidFill>
                <a:latin typeface="Georgia"/>
                <a:cs typeface="Georgia"/>
              </a:rPr>
              <a:t>ABAG</a:t>
            </a:r>
            <a:r>
              <a:rPr sz="1200" i="1" spc="60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6A6A6A"/>
                </a:solidFill>
                <a:latin typeface="Georgia"/>
                <a:cs typeface="Georgia"/>
              </a:rPr>
              <a:t>for</a:t>
            </a:r>
            <a:r>
              <a:rPr sz="1200" i="1" spc="-24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200" i="1" spc="17" dirty="0">
                <a:solidFill>
                  <a:srgbClr val="6A6A6A"/>
                </a:solidFill>
                <a:latin typeface="Georgia"/>
                <a:cs typeface="Georgia"/>
              </a:rPr>
              <a:t>the</a:t>
            </a:r>
            <a:r>
              <a:rPr sz="1200" i="1" spc="-51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200" i="1" spc="14" dirty="0">
                <a:solidFill>
                  <a:srgbClr val="6A6A6A"/>
                </a:solidFill>
                <a:latin typeface="Georgia"/>
                <a:cs typeface="Georgia"/>
              </a:rPr>
              <a:t>Bay</a:t>
            </a:r>
            <a:r>
              <a:rPr sz="1200" i="1" spc="-75" dirty="0">
                <a:solidFill>
                  <a:srgbClr val="6A6A6A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6A6A6A"/>
                </a:solidFill>
                <a:latin typeface="Georgia"/>
                <a:cs typeface="Georgia"/>
              </a:rPr>
              <a:t>Area)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957" y="3575869"/>
            <a:ext cx="3079354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 O</a:t>
            </a:r>
            <a:r>
              <a:rPr sz="1150" b="1" spc="1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57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 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53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3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U</a:t>
            </a:r>
            <a:r>
              <a:rPr sz="1150" b="1" spc="-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M</a:t>
            </a:r>
            <a:r>
              <a:rPr sz="1150" b="1" spc="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B 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5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F</a:t>
            </a:r>
            <a:r>
              <a:rPr sz="1150" b="1" spc="3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 O</a:t>
            </a:r>
            <a:r>
              <a:rPr sz="1150" b="1" spc="1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-2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62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 O</a:t>
            </a:r>
            <a:r>
              <a:rPr sz="1150" b="1" spc="1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-2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77875" y="3837730"/>
            <a:ext cx="2944013" cy="309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</a:pPr>
            <a:r>
              <a:rPr sz="1900" b="1" spc="-11" dirty="0">
                <a:solidFill>
                  <a:srgbClr val="1A2D5C"/>
                </a:solidFill>
                <a:latin typeface="Georgia"/>
                <a:cs typeface="Georgia"/>
              </a:rPr>
              <a:t>HCD</a:t>
            </a:r>
            <a:r>
              <a:rPr sz="1900" b="1" spc="49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900" i="1" dirty="0">
                <a:solidFill>
                  <a:srgbClr val="B02A2A"/>
                </a:solidFill>
                <a:latin typeface="Georgia"/>
                <a:cs typeface="Georgia"/>
              </a:rPr>
              <a:t>creates the number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77875" y="4201516"/>
            <a:ext cx="6031272" cy="259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42"/>
              </a:lnSpc>
              <a:spcBef>
                <a:spcPts val="0"/>
              </a:spcBef>
              <a:spcAft>
                <a:spcPts val="0"/>
              </a:spcAft>
            </a:pPr>
            <a:r>
              <a:rPr sz="1450" spc="-11" dirty="0">
                <a:solidFill>
                  <a:srgbClr val="1A1A1A"/>
                </a:solidFill>
                <a:latin typeface="Calibri"/>
                <a:cs typeface="Calibri"/>
              </a:rPr>
              <a:t>Using</a:t>
            </a:r>
            <a:r>
              <a:rPr sz="1450" spc="-2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6" dirty="0">
                <a:solidFill>
                  <a:srgbClr val="1A1A1A"/>
                </a:solidFill>
                <a:latin typeface="Calibri"/>
                <a:cs typeface="Calibri"/>
              </a:rPr>
              <a:t>census</a:t>
            </a:r>
            <a:r>
              <a:rPr sz="1450" spc="-4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3" dirty="0">
                <a:solidFill>
                  <a:srgbClr val="1A1A1A"/>
                </a:solidFill>
                <a:latin typeface="Calibri"/>
                <a:cs typeface="Calibri"/>
              </a:rPr>
              <a:t>data</a:t>
            </a:r>
            <a:r>
              <a:rPr sz="1450" spc="-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+ </a:t>
            </a:r>
            <a:r>
              <a:rPr sz="1450" spc="-21" dirty="0">
                <a:solidFill>
                  <a:srgbClr val="1A1A1A"/>
                </a:solidFill>
                <a:latin typeface="Calibri"/>
                <a:cs typeface="Calibri"/>
              </a:rPr>
              <a:t>population</a:t>
            </a:r>
            <a:r>
              <a:rPr sz="1450" spc="-2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52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  <a:r>
              <a:rPr sz="1450" spc="1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jobs</a:t>
            </a:r>
            <a:r>
              <a:rPr sz="1450" spc="-7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1" dirty="0">
                <a:solidFill>
                  <a:srgbClr val="1A1A1A"/>
                </a:solidFill>
                <a:latin typeface="Calibri"/>
                <a:cs typeface="Calibri"/>
              </a:rPr>
              <a:t>projections</a:t>
            </a:r>
            <a:r>
              <a:rPr sz="1450" spc="-5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1" dirty="0">
                <a:solidFill>
                  <a:srgbClr val="1A1A1A"/>
                </a:solidFill>
                <a:latin typeface="Calibri"/>
                <a:cs typeface="Calibri"/>
              </a:rPr>
              <a:t>from</a:t>
            </a:r>
            <a:r>
              <a:rPr sz="1450" spc="-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4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450" spc="2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4" dirty="0">
                <a:solidFill>
                  <a:srgbClr val="1A1A1A"/>
                </a:solidFill>
                <a:latin typeface="Calibri"/>
                <a:cs typeface="Calibri"/>
              </a:rPr>
              <a:t>CA</a:t>
            </a:r>
            <a:r>
              <a:rPr sz="1450" spc="-1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32" dirty="0">
                <a:solidFill>
                  <a:srgbClr val="1A1A1A"/>
                </a:solidFill>
                <a:latin typeface="Calibri"/>
                <a:cs typeface="Calibri"/>
              </a:rPr>
              <a:t>Dept</a:t>
            </a:r>
            <a:r>
              <a:rPr sz="1450" spc="-29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.</a:t>
            </a:r>
            <a:r>
              <a:rPr sz="1450" spc="-9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2" dirty="0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450" spc="-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6" dirty="0">
                <a:solidFill>
                  <a:srgbClr val="1A1A1A"/>
                </a:solidFill>
                <a:latin typeface="Calibri"/>
                <a:cs typeface="Calibri"/>
              </a:rPr>
              <a:t>Finance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77875" y="4707680"/>
            <a:ext cx="2528270" cy="309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</a:pPr>
            <a:r>
              <a:rPr sz="1900" b="1" spc="-11" dirty="0">
                <a:solidFill>
                  <a:srgbClr val="1A2D5C"/>
                </a:solidFill>
                <a:latin typeface="Georgia"/>
                <a:cs typeface="Georgia"/>
              </a:rPr>
              <a:t>HCD</a:t>
            </a:r>
            <a:r>
              <a:rPr sz="1900" b="1" spc="49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900" i="1" dirty="0">
                <a:solidFill>
                  <a:srgbClr val="B02A2A"/>
                </a:solidFill>
                <a:latin typeface="Georgia"/>
                <a:cs typeface="Georgia"/>
              </a:rPr>
              <a:t>splits by</a:t>
            </a:r>
            <a:r>
              <a:rPr sz="1900" i="1" spc="60" dirty="0">
                <a:solidFill>
                  <a:srgbClr val="B02A2A"/>
                </a:solidFill>
                <a:latin typeface="Georgia"/>
                <a:cs typeface="Georgia"/>
              </a:rPr>
              <a:t> </a:t>
            </a:r>
            <a:r>
              <a:rPr sz="1900" i="1" dirty="0">
                <a:solidFill>
                  <a:srgbClr val="B02A2A"/>
                </a:solidFill>
                <a:latin typeface="Georgia"/>
                <a:cs typeface="Georgia"/>
              </a:rPr>
              <a:t>region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77875" y="5071466"/>
            <a:ext cx="5518880" cy="259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42"/>
              </a:lnSpc>
              <a:spcBef>
                <a:spcPts val="0"/>
              </a:spcBef>
              <a:spcAft>
                <a:spcPts val="0"/>
              </a:spcAft>
            </a:pPr>
            <a:r>
              <a:rPr sz="1450" spc="-23" dirty="0">
                <a:solidFill>
                  <a:srgbClr val="1A1A1A"/>
                </a:solidFill>
                <a:latin typeface="Calibri"/>
                <a:cs typeface="Calibri"/>
              </a:rPr>
              <a:t>Distributes</a:t>
            </a:r>
            <a:r>
              <a:rPr sz="1450" spc="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4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450" spc="-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s</a:t>
            </a:r>
            <a:r>
              <a:rPr sz="1450" spc="-29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44" dirty="0">
                <a:solidFill>
                  <a:srgbClr val="1A1A1A"/>
                </a:solidFill>
                <a:latin typeface="Calibri"/>
                <a:cs typeface="Calibri"/>
              </a:rPr>
              <a:t>tat</a:t>
            </a:r>
            <a:r>
              <a:rPr sz="1450" spc="-29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36" dirty="0">
                <a:solidFill>
                  <a:srgbClr val="1A1A1A"/>
                </a:solidFill>
                <a:latin typeface="Calibri"/>
                <a:cs typeface="Calibri"/>
              </a:rPr>
              <a:t>ewi</a:t>
            </a:r>
            <a:r>
              <a:rPr sz="1450" spc="-28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43" dirty="0">
                <a:solidFill>
                  <a:srgbClr val="1A1A1A"/>
                </a:solidFill>
                <a:latin typeface="Calibri"/>
                <a:cs typeface="Calibri"/>
              </a:rPr>
              <a:t>de</a:t>
            </a:r>
            <a:r>
              <a:rPr sz="1450" spc="4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3" dirty="0">
                <a:solidFill>
                  <a:srgbClr val="1A1A1A"/>
                </a:solidFill>
                <a:latin typeface="Calibri"/>
                <a:cs typeface="Calibri"/>
              </a:rPr>
              <a:t>number</a:t>
            </a:r>
            <a:r>
              <a:rPr sz="1450" spc="-6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36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 each</a:t>
            </a:r>
            <a:r>
              <a:rPr sz="1450" spc="-4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6" dirty="0">
                <a:solidFill>
                  <a:srgbClr val="1A1A1A"/>
                </a:solidFill>
                <a:latin typeface="Calibri"/>
                <a:cs typeface="Calibri"/>
              </a:rPr>
              <a:t>Coalition</a:t>
            </a:r>
            <a:r>
              <a:rPr sz="1450" spc="-2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89" dirty="0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450" spc="6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1A1A1A"/>
                </a:solidFill>
                <a:latin typeface="Calibri"/>
                <a:cs typeface="Calibri"/>
              </a:rPr>
              <a:t>Governments</a:t>
            </a:r>
            <a:r>
              <a:rPr sz="1450" spc="-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2" dirty="0">
                <a:solidFill>
                  <a:srgbClr val="1A1A1A"/>
                </a:solidFill>
                <a:latin typeface="Calibri"/>
                <a:cs typeface="Calibri"/>
              </a:rPr>
              <a:t>(COG)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77875" y="5577630"/>
            <a:ext cx="3477306" cy="309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</a:pPr>
            <a:r>
              <a:rPr sz="1900" b="1" spc="16" dirty="0">
                <a:solidFill>
                  <a:srgbClr val="1A2D5C"/>
                </a:solidFill>
                <a:latin typeface="Georgia"/>
                <a:cs typeface="Georgia"/>
              </a:rPr>
              <a:t>The</a:t>
            </a:r>
            <a:r>
              <a:rPr sz="1900" b="1" spc="-1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900" b="1" spc="-10" dirty="0">
                <a:solidFill>
                  <a:srgbClr val="1A2D5C"/>
                </a:solidFill>
                <a:latin typeface="Georgia"/>
                <a:cs typeface="Georgia"/>
              </a:rPr>
              <a:t>COGs</a:t>
            </a:r>
            <a:r>
              <a:rPr sz="1900" b="1" spc="46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900" i="1" dirty="0">
                <a:solidFill>
                  <a:srgbClr val="B02A2A"/>
                </a:solidFill>
                <a:latin typeface="Georgia"/>
                <a:cs typeface="Georgia"/>
              </a:rPr>
              <a:t>assign </a:t>
            </a:r>
            <a:r>
              <a:rPr sz="1900" i="1" spc="11" dirty="0">
                <a:solidFill>
                  <a:srgbClr val="B02A2A"/>
                </a:solidFill>
                <a:latin typeface="Georgia"/>
                <a:cs typeface="Georgia"/>
              </a:rPr>
              <a:t>to</a:t>
            </a:r>
            <a:r>
              <a:rPr sz="1900" i="1" spc="-63" dirty="0">
                <a:solidFill>
                  <a:srgbClr val="B02A2A"/>
                </a:solidFill>
                <a:latin typeface="Georgia"/>
                <a:cs typeface="Georgia"/>
              </a:rPr>
              <a:t> </a:t>
            </a:r>
            <a:r>
              <a:rPr sz="1900" i="1" dirty="0">
                <a:solidFill>
                  <a:srgbClr val="B02A2A"/>
                </a:solidFill>
                <a:latin typeface="Georgia"/>
                <a:cs typeface="Georgia"/>
              </a:rPr>
              <a:t>localities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77875" y="5941782"/>
            <a:ext cx="5123127" cy="259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39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1A1A1A"/>
                </a:solidFill>
                <a:latin typeface="Calibri"/>
                <a:cs typeface="Calibri"/>
              </a:rPr>
              <a:t>Each </a:t>
            </a:r>
            <a:r>
              <a:rPr sz="1400" spc="-12" dirty="0">
                <a:solidFill>
                  <a:srgbClr val="1A1A1A"/>
                </a:solidFill>
                <a:latin typeface="Calibri"/>
                <a:cs typeface="Calibri"/>
              </a:rPr>
              <a:t>COG</a:t>
            </a:r>
            <a:r>
              <a:rPr sz="1400" spc="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A1A1A"/>
                </a:solidFill>
                <a:latin typeface="Calibri"/>
                <a:cs typeface="Calibri"/>
              </a:rPr>
              <a:t>distributes</a:t>
            </a:r>
            <a:r>
              <a:rPr sz="1400" spc="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00" spc="17" dirty="0">
                <a:solidFill>
                  <a:srgbClr val="1A1A1A"/>
                </a:solidFill>
                <a:latin typeface="Calibri"/>
                <a:cs typeface="Calibri"/>
              </a:rPr>
              <a:t>its</a:t>
            </a:r>
            <a:r>
              <a:rPr sz="1400" spc="-5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A1A1A"/>
                </a:solidFill>
                <a:latin typeface="Calibri"/>
                <a:cs typeface="Calibri"/>
              </a:rPr>
              <a:t>share</a:t>
            </a:r>
            <a:r>
              <a:rPr sz="1400" spc="-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00" spc="-19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400" spc="1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A1A1A"/>
                </a:solidFill>
                <a:latin typeface="Calibri"/>
                <a:cs typeface="Calibri"/>
              </a:rPr>
              <a:t>cities</a:t>
            </a:r>
            <a:r>
              <a:rPr sz="1400" spc="3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A1A1A"/>
                </a:solidFill>
                <a:latin typeface="Calibri"/>
                <a:cs typeface="Calibri"/>
              </a:rPr>
              <a:t>and counties</a:t>
            </a:r>
            <a:r>
              <a:rPr sz="1400" spc="-3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00" spc="52" dirty="0">
                <a:solidFill>
                  <a:srgbClr val="1A1A1A"/>
                </a:solidFill>
                <a:latin typeface="Calibri"/>
                <a:cs typeface="Calibri"/>
              </a:rPr>
              <a:t>in</a:t>
            </a:r>
            <a:r>
              <a:rPr sz="1400" spc="-5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1A1A1A"/>
                </a:solidFill>
                <a:latin typeface="Calibri"/>
                <a:cs typeface="Calibri"/>
              </a:rPr>
              <a:t>its</a:t>
            </a:r>
            <a:r>
              <a:rPr sz="1400" spc="5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A1A1A"/>
                </a:solidFill>
                <a:latin typeface="Calibri"/>
                <a:cs typeface="Calibri"/>
              </a:rPr>
              <a:t>jurisdiction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1354816" y="6584387"/>
            <a:ext cx="421328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3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A643B-881E-5CAF-5A1F-B6FC171F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Discussion 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9DF75-A006-8697-C2F4-B8487B0ED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09609"/>
            <a:ext cx="11404600" cy="50571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Participation Guidelines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Combination discussion &amp; podcast</a:t>
            </a:r>
          </a:p>
          <a:p>
            <a:pPr lvl="2"/>
            <a:r>
              <a:rPr lang="en-US" dirty="0"/>
              <a:t>Recorded and Press will post excerpts</a:t>
            </a:r>
          </a:p>
          <a:p>
            <a:pPr lvl="1"/>
            <a:r>
              <a:rPr lang="en-US" dirty="0"/>
              <a:t>Hold questions or comments until the </a:t>
            </a:r>
            <a:r>
              <a:rPr lang="en-US" b="1" dirty="0"/>
              <a:t>end</a:t>
            </a:r>
          </a:p>
          <a:p>
            <a:pPr lvl="1"/>
            <a:r>
              <a:rPr lang="en-US" dirty="0"/>
              <a:t>Put clarifying questions in Chat immediately</a:t>
            </a:r>
          </a:p>
          <a:p>
            <a:pPr lvl="2"/>
            <a:r>
              <a:rPr lang="en-US" dirty="0"/>
              <a:t>And our meeting facilitator will address them as flow permits</a:t>
            </a:r>
          </a:p>
          <a:p>
            <a:r>
              <a:rPr lang="en-US" dirty="0"/>
              <a:t>Michael Gates – the Huntington Beach Housing Experience</a:t>
            </a:r>
          </a:p>
          <a:p>
            <a:r>
              <a:rPr lang="en-US" dirty="0"/>
              <a:t>Los Angeles &amp; South Bay Council concerns</a:t>
            </a:r>
          </a:p>
          <a:p>
            <a:r>
              <a:rPr lang="en-US" dirty="0"/>
              <a:t>Marin County &amp; Wake Up Calif.</a:t>
            </a:r>
          </a:p>
          <a:p>
            <a:r>
              <a:rPr lang="en-US" dirty="0"/>
              <a:t>How does it affect YOU?</a:t>
            </a:r>
          </a:p>
          <a:p>
            <a:r>
              <a:rPr lang="en-US" dirty="0"/>
              <a:t>What we can do about it…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E7F1B7-F167-19B7-5BD4-9E875247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86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3229810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1</a:t>
            </a:r>
            <a:r>
              <a:rPr sz="1150" b="1" spc="1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9</a:t>
            </a:r>
            <a:r>
              <a:rPr sz="1150" b="1" spc="1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8</a:t>
            </a:r>
            <a:r>
              <a:rPr sz="1150" b="1" spc="1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2</a:t>
            </a:r>
            <a:r>
              <a:rPr sz="1150" b="1" spc="73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—</a:t>
            </a:r>
            <a:r>
              <a:rPr sz="1150" b="1" spc="721" dirty="0">
                <a:solidFill>
                  <a:srgbClr val="B02A2A"/>
                </a:solidFill>
                <a:latin typeface="Times New Roman"/>
                <a:cs typeface="Times New Roman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B</a:t>
            </a:r>
            <a:r>
              <a:rPr sz="1150" b="1" spc="14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F</a:t>
            </a:r>
            <a:r>
              <a:rPr sz="1150" b="1" spc="11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75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F</a:t>
            </a:r>
            <a:r>
              <a:rPr sz="1150" b="1" spc="11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M</a:t>
            </a:r>
            <a:r>
              <a:rPr sz="1150" b="1" spc="16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8957" y="829324"/>
            <a:ext cx="6750406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39" dirty="0">
                <a:solidFill>
                  <a:srgbClr val="1A2D5C"/>
                </a:solidFill>
                <a:latin typeface="Georgia"/>
                <a:cs typeface="Georgia"/>
              </a:rPr>
              <a:t>The</a:t>
            </a:r>
            <a:r>
              <a:rPr sz="3250" b="1" spc="-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2" dirty="0">
                <a:solidFill>
                  <a:srgbClr val="1A2D5C"/>
                </a:solidFill>
                <a:latin typeface="Georgia"/>
                <a:cs typeface="Georgia"/>
              </a:rPr>
              <a:t>Housing</a:t>
            </a:r>
            <a:r>
              <a:rPr sz="3250" b="1" spc="-5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18" dirty="0">
                <a:solidFill>
                  <a:srgbClr val="1A2D5C"/>
                </a:solidFill>
                <a:latin typeface="Georgia"/>
                <a:cs typeface="Georgia"/>
              </a:rPr>
              <a:t>Accountability</a:t>
            </a:r>
            <a:r>
              <a:rPr sz="3250" b="1" spc="-8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2" dirty="0">
                <a:solidFill>
                  <a:srgbClr val="1A2D5C"/>
                </a:solidFill>
                <a:latin typeface="Georgia"/>
                <a:cs typeface="Georgia"/>
              </a:rPr>
              <a:t>Act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7875" y="2371994"/>
            <a:ext cx="1125647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Purpose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77875" y="2894230"/>
            <a:ext cx="10576858" cy="737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1"/>
              </a:lnSpc>
              <a:spcBef>
                <a:spcPts val="0"/>
              </a:spcBef>
              <a:spcAft>
                <a:spcPts val="0"/>
              </a:spcAft>
            </a:pP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Enacted</a:t>
            </a:r>
            <a:r>
              <a:rPr sz="1350" spc="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1A1A1A"/>
                </a:solidFill>
                <a:latin typeface="Calibri"/>
                <a:cs typeface="Calibri"/>
              </a:rPr>
              <a:t>in</a:t>
            </a:r>
            <a:r>
              <a:rPr sz="1350" spc="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1982 to</a:t>
            </a:r>
            <a:r>
              <a:rPr sz="1350" spc="2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1A1A1A"/>
                </a:solidFill>
                <a:latin typeface="Calibri"/>
                <a:cs typeface="Calibri"/>
              </a:rPr>
              <a:t>address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spc="18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350" spc="-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housing</a:t>
            </a:r>
            <a:r>
              <a:rPr sz="1350" spc="3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crisis </a:t>
            </a:r>
            <a:r>
              <a:rPr sz="1350" spc="-34" dirty="0">
                <a:solidFill>
                  <a:srgbClr val="1A1A1A"/>
                </a:solidFill>
                <a:latin typeface="Calibri"/>
                <a:cs typeface="Calibri"/>
              </a:rPr>
              <a:t>by</a:t>
            </a:r>
            <a:r>
              <a:rPr sz="1350" spc="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preventing</a:t>
            </a:r>
            <a:r>
              <a:rPr sz="1350" spc="-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local</a:t>
            </a:r>
            <a:r>
              <a:rPr sz="1350" spc="-1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government</a:t>
            </a:r>
            <a:r>
              <a:rPr sz="1350" spc="-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obstruction</a:t>
            </a:r>
            <a:r>
              <a:rPr sz="1350" spc="-3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/delays and</a:t>
            </a:r>
            <a:r>
              <a:rPr sz="1350" spc="3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curbing</a:t>
            </a:r>
            <a:r>
              <a:rPr sz="1350" spc="-4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spc="18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350" spc="-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arbitrary </a:t>
            </a:r>
            <a:r>
              <a:rPr sz="1350" spc="25" dirty="0">
                <a:solidFill>
                  <a:srgbClr val="1A1A1A"/>
                </a:solidFill>
                <a:latin typeface="Calibri"/>
                <a:cs typeface="Calibri"/>
              </a:rPr>
              <a:t>denial</a:t>
            </a:r>
            <a:r>
              <a:rPr sz="1350" spc="-3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spc="37" dirty="0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350" spc="-8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housing</a:t>
            </a:r>
            <a:r>
              <a:rPr sz="1350" spc="3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projects.</a:t>
            </a:r>
          </a:p>
          <a:p>
            <a:pPr marL="0" marR="0">
              <a:lnSpc>
                <a:spcPts val="2048"/>
              </a:lnSpc>
              <a:spcBef>
                <a:spcPts val="1806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Objective Standards</a:t>
            </a:r>
            <a:r>
              <a:rPr sz="1800" b="1" spc="-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spc="11" dirty="0">
                <a:solidFill>
                  <a:srgbClr val="1A2D5C"/>
                </a:solidFill>
                <a:latin typeface="Georgia"/>
                <a:cs typeface="Georgia"/>
              </a:rPr>
              <a:t>Only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7875" y="3845785"/>
            <a:ext cx="10967803" cy="7471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31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Local agencies</a:t>
            </a:r>
            <a:r>
              <a:rPr sz="1500" spc="5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1A1A1A"/>
                </a:solidFill>
                <a:latin typeface="Calibri"/>
                <a:cs typeface="Calibri"/>
              </a:rPr>
              <a:t>cannot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 reject</a:t>
            </a:r>
            <a:r>
              <a:rPr sz="1500" spc="-1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projects</a:t>
            </a:r>
            <a:r>
              <a:rPr sz="1500" spc="-2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based </a:t>
            </a:r>
            <a:r>
              <a:rPr sz="1500" spc="32" dirty="0">
                <a:solidFill>
                  <a:srgbClr val="1A1A1A"/>
                </a:solidFill>
                <a:latin typeface="Calibri"/>
                <a:cs typeface="Calibri"/>
              </a:rPr>
              <a:t>on</a:t>
            </a:r>
            <a:r>
              <a:rPr sz="1500" spc="-3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subjective</a:t>
            </a:r>
            <a:r>
              <a:rPr sz="1500" spc="-3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criteria</a:t>
            </a:r>
            <a:r>
              <a:rPr sz="1500" spc="-1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like</a:t>
            </a:r>
            <a:r>
              <a:rPr sz="1500" spc="-2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"neighborhood </a:t>
            </a:r>
            <a:r>
              <a:rPr sz="1500" spc="-17" dirty="0">
                <a:solidFill>
                  <a:srgbClr val="1A1A1A"/>
                </a:solidFill>
                <a:latin typeface="Calibri"/>
                <a:cs typeface="Calibri"/>
              </a:rPr>
              <a:t>ch</a:t>
            </a:r>
            <a:r>
              <a:rPr sz="1500" spc="-30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spc="-21" dirty="0">
                <a:solidFill>
                  <a:srgbClr val="1A1A1A"/>
                </a:solidFill>
                <a:latin typeface="Calibri"/>
                <a:cs typeface="Calibri"/>
              </a:rPr>
              <a:t>arac</a:t>
            </a:r>
            <a:r>
              <a:rPr sz="1500" spc="-30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spc="-39" dirty="0">
                <a:solidFill>
                  <a:srgbClr val="1A1A1A"/>
                </a:solidFill>
                <a:latin typeface="Calibri"/>
                <a:cs typeface="Calibri"/>
              </a:rPr>
              <a:t>ter."</a:t>
            </a:r>
            <a:r>
              <a:rPr sz="1500" spc="7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They</a:t>
            </a:r>
            <a:r>
              <a:rPr sz="1500" spc="-3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must</a:t>
            </a:r>
            <a:r>
              <a:rPr sz="1500" spc="-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spc="24" dirty="0">
                <a:solidFill>
                  <a:srgbClr val="1A1A1A"/>
                </a:solidFill>
                <a:latin typeface="Calibri"/>
                <a:cs typeface="Calibri"/>
              </a:rPr>
              <a:t>use</a:t>
            </a:r>
            <a:r>
              <a:rPr sz="1500" spc="-5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written,</a:t>
            </a:r>
            <a:r>
              <a:rPr sz="1500" spc="-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obje</a:t>
            </a:r>
            <a:r>
              <a:rPr sz="1500" spc="-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ctive</a:t>
            </a:r>
            <a:r>
              <a:rPr sz="1500" spc="-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A1A1A"/>
                </a:solidFill>
                <a:latin typeface="Calibri"/>
                <a:cs typeface="Calibri"/>
              </a:rPr>
              <a:t>standards.</a:t>
            </a:r>
          </a:p>
          <a:p>
            <a:pPr marL="0" marR="0">
              <a:lnSpc>
                <a:spcPts val="2048"/>
              </a:lnSpc>
              <a:spcBef>
                <a:spcPts val="1754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Approval</a:t>
            </a:r>
            <a:r>
              <a:rPr sz="1800" b="1" spc="-3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Requirement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7875" y="4776311"/>
            <a:ext cx="10088662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If</a:t>
            </a:r>
            <a:r>
              <a:rPr sz="1800" spc="1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 project</a:t>
            </a:r>
            <a:r>
              <a:rPr sz="1800" spc="-2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complies</a:t>
            </a:r>
            <a:r>
              <a:rPr sz="1800" spc="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7" dirty="0">
                <a:solidFill>
                  <a:srgbClr val="1A1A1A"/>
                </a:solidFill>
                <a:latin typeface="Calibri"/>
                <a:cs typeface="Calibri"/>
              </a:rPr>
              <a:t>with</a:t>
            </a:r>
            <a:r>
              <a:rPr sz="1800" spc="8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all objective</a:t>
            </a:r>
            <a:r>
              <a:rPr sz="1800" spc="-2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General 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Plan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 and zoning</a:t>
            </a:r>
            <a:r>
              <a:rPr sz="1800" spc="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A1A1A"/>
                </a:solidFill>
                <a:latin typeface="Calibri"/>
                <a:cs typeface="Calibri"/>
              </a:rPr>
              <a:t>standards,</a:t>
            </a:r>
            <a:r>
              <a:rPr sz="1800" spc="-2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2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800" spc="-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government</a:t>
            </a:r>
            <a:r>
              <a:rPr sz="1800" spc="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must</a:t>
            </a:r>
            <a:r>
              <a:rPr sz="1800" spc="-3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approve</a:t>
            </a:r>
            <a:r>
              <a:rPr sz="1800" spc="5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9" dirty="0">
                <a:solidFill>
                  <a:srgbClr val="1A1A1A"/>
                </a:solidFill>
                <a:latin typeface="Calibri"/>
                <a:cs typeface="Calibri"/>
              </a:rPr>
              <a:t>it.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77875" y="5256164"/>
            <a:ext cx="3153209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Limitation</a:t>
            </a:r>
            <a:r>
              <a:rPr sz="1800" b="1" spc="25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spc="-20" dirty="0">
                <a:solidFill>
                  <a:srgbClr val="1A2D5C"/>
                </a:solidFill>
                <a:latin typeface="Georgia"/>
                <a:cs typeface="Georgia"/>
              </a:rPr>
              <a:t>on</a:t>
            </a:r>
            <a:r>
              <a:rPr sz="1800" b="1" spc="44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Reductions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77875" y="5737701"/>
            <a:ext cx="10574199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</a:t>
            </a:r>
            <a:r>
              <a:rPr sz="1800" spc="-2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project's</a:t>
            </a:r>
            <a:r>
              <a:rPr sz="1800" spc="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density</a:t>
            </a:r>
            <a:r>
              <a:rPr sz="1800" spc="-2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cannot</a:t>
            </a:r>
            <a:r>
              <a:rPr sz="1800" spc="-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28" dirty="0">
                <a:solidFill>
                  <a:srgbClr val="1A1A1A"/>
                </a:solidFill>
                <a:latin typeface="Calibri"/>
                <a:cs typeface="Calibri"/>
              </a:rPr>
              <a:t>be</a:t>
            </a:r>
            <a:r>
              <a:rPr sz="1800" spc="-5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reduced below</a:t>
            </a:r>
            <a:r>
              <a:rPr sz="1800" spc="-4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2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800" spc="3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allowed level</a:t>
            </a:r>
            <a:r>
              <a:rPr sz="1800" spc="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unless</a:t>
            </a:r>
            <a:r>
              <a:rPr sz="1800" spc="1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necessary</a:t>
            </a:r>
            <a:r>
              <a:rPr sz="1800" spc="-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800" spc="-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comply</a:t>
            </a:r>
            <a:r>
              <a:rPr sz="1800" spc="5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7" dirty="0">
                <a:solidFill>
                  <a:srgbClr val="1A1A1A"/>
                </a:solidFill>
                <a:latin typeface="Calibri"/>
                <a:cs typeface="Calibri"/>
              </a:rPr>
              <a:t>with</a:t>
            </a:r>
            <a:r>
              <a:rPr sz="1800" spc="8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8" dirty="0">
                <a:solidFill>
                  <a:srgbClr val="1A1A1A"/>
                </a:solidFill>
                <a:latin typeface="Calibri"/>
                <a:cs typeface="Calibri"/>
              </a:rPr>
              <a:t>safety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 standards.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354816" y="6584387"/>
            <a:ext cx="421328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4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376404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337" y="531425"/>
            <a:ext cx="2297896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9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M</a:t>
            </a:r>
            <a:r>
              <a:rPr sz="1150" b="1" spc="8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150" b="1" spc="73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150" b="1" spc="1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8957" y="829324"/>
            <a:ext cx="6302458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27" dirty="0">
                <a:solidFill>
                  <a:srgbClr val="1A2D5C"/>
                </a:solidFill>
                <a:latin typeface="Georgia"/>
                <a:cs typeface="Georgia"/>
              </a:rPr>
              <a:t>What</a:t>
            </a:r>
            <a:r>
              <a:rPr sz="3250" b="1" spc="-6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dirty="0">
                <a:solidFill>
                  <a:srgbClr val="1A2D5C"/>
                </a:solidFill>
                <a:latin typeface="Georgia"/>
                <a:cs typeface="Georgia"/>
              </a:rPr>
              <a:t>“</a:t>
            </a:r>
            <a:r>
              <a:rPr sz="3250" b="1" spc="-78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45" dirty="0">
                <a:solidFill>
                  <a:srgbClr val="1A2D5C"/>
                </a:solidFill>
                <a:latin typeface="Georgia"/>
                <a:cs typeface="Georgia"/>
              </a:rPr>
              <a:t>Qui</a:t>
            </a:r>
            <a:r>
              <a:rPr sz="3250" b="1" spc="-77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6" dirty="0">
                <a:solidFill>
                  <a:srgbClr val="1A2D5C"/>
                </a:solidFill>
                <a:latin typeface="Georgia"/>
                <a:cs typeface="Georgia"/>
              </a:rPr>
              <a:t>ck</a:t>
            </a:r>
            <a:r>
              <a:rPr sz="3250" b="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6" dirty="0">
                <a:solidFill>
                  <a:srgbClr val="1A2D5C"/>
                </a:solidFill>
                <a:latin typeface="Georgia"/>
                <a:cs typeface="Georgia"/>
              </a:rPr>
              <a:t>Approvals”</a:t>
            </a:r>
            <a:r>
              <a:rPr sz="3250" b="1" spc="-1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2" dirty="0">
                <a:solidFill>
                  <a:srgbClr val="1A2D5C"/>
                </a:solidFill>
                <a:latin typeface="Georgia"/>
                <a:cs typeface="Georgia"/>
              </a:rPr>
              <a:t>Co</a:t>
            </a:r>
            <a:r>
              <a:rPr sz="3250" b="1" spc="-79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45" dirty="0">
                <a:solidFill>
                  <a:srgbClr val="1A2D5C"/>
                </a:solidFill>
                <a:latin typeface="Georgia"/>
                <a:cs typeface="Georgia"/>
              </a:rPr>
              <a:t>st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8957" y="2494717"/>
            <a:ext cx="9409984" cy="2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92"/>
              </a:lnSpc>
              <a:spcBef>
                <a:spcPts val="0"/>
              </a:spcBef>
              <a:spcAft>
                <a:spcPts val="0"/>
              </a:spcAft>
            </a:pPr>
            <a:r>
              <a:rPr sz="1600" i="1" dirty="0">
                <a:solidFill>
                  <a:srgbClr val="1A1A1A"/>
                </a:solidFill>
                <a:latin typeface="Georgia"/>
                <a:cs typeface="Georgia"/>
              </a:rPr>
              <a:t>Fast-tracking</a:t>
            </a:r>
            <a:r>
              <a:rPr sz="1600" i="1" spc="56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600" i="1" dirty="0">
                <a:solidFill>
                  <a:srgbClr val="1A1A1A"/>
                </a:solidFill>
                <a:latin typeface="Georgia"/>
                <a:cs typeface="Georgia"/>
              </a:rPr>
              <a:t>approvals</a:t>
            </a:r>
            <a:r>
              <a:rPr sz="1600" i="1" spc="-17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600" i="1" dirty="0">
                <a:solidFill>
                  <a:srgbClr val="1A1A1A"/>
                </a:solidFill>
                <a:latin typeface="Georgia"/>
                <a:cs typeface="Georgia"/>
              </a:rPr>
              <a:t>requires</a:t>
            </a:r>
            <a:r>
              <a:rPr sz="1600" i="1" spc="54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600" i="1" dirty="0">
                <a:solidFill>
                  <a:srgbClr val="1A1A1A"/>
                </a:solidFill>
                <a:latin typeface="Georgia"/>
                <a:cs typeface="Georgia"/>
              </a:rPr>
              <a:t>eliminating</a:t>
            </a:r>
            <a:r>
              <a:rPr sz="1600" i="1" spc="58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600" i="1" dirty="0">
                <a:solidFill>
                  <a:srgbClr val="1A1A1A"/>
                </a:solidFill>
                <a:latin typeface="Georgia"/>
                <a:cs typeface="Georgia"/>
              </a:rPr>
              <a:t>”inhibitors</a:t>
            </a:r>
            <a:r>
              <a:rPr sz="1600" i="1" spc="-19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600" i="1" spc="46" dirty="0">
                <a:solidFill>
                  <a:srgbClr val="1A1A1A"/>
                </a:solidFill>
                <a:latin typeface="Georgia"/>
                <a:cs typeface="Georgia"/>
              </a:rPr>
              <a:t>to</a:t>
            </a:r>
            <a:r>
              <a:rPr sz="1600" i="1" spc="-83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600" i="1" dirty="0">
                <a:solidFill>
                  <a:srgbClr val="1A1A1A"/>
                </a:solidFill>
                <a:latin typeface="Georgia"/>
                <a:cs typeface="Georgia"/>
              </a:rPr>
              <a:t>housing.”</a:t>
            </a:r>
            <a:r>
              <a:rPr sz="1600" i="1" spc="49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600" i="1" dirty="0">
                <a:solidFill>
                  <a:srgbClr val="1A1A1A"/>
                </a:solidFill>
                <a:latin typeface="Georgia"/>
                <a:cs typeface="Georgia"/>
              </a:rPr>
              <a:t>The state's</a:t>
            </a:r>
            <a:r>
              <a:rPr sz="1600" i="1" spc="-23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600" i="1" dirty="0">
                <a:solidFill>
                  <a:srgbClr val="1A1A1A"/>
                </a:solidFill>
                <a:latin typeface="Georgia"/>
                <a:cs typeface="Georgia"/>
              </a:rPr>
              <a:t>path identifies</a:t>
            </a:r>
            <a:r>
              <a:rPr sz="1600" i="1" spc="58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600" i="1" dirty="0">
                <a:solidFill>
                  <a:srgbClr val="1A1A1A"/>
                </a:solidFill>
                <a:latin typeface="Georgia"/>
                <a:cs typeface="Georgia"/>
              </a:rPr>
              <a:t>three: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7875" y="3242411"/>
            <a:ext cx="1654472" cy="33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b="1" spc="-36" dirty="0">
                <a:solidFill>
                  <a:srgbClr val="1A2D5C"/>
                </a:solidFill>
                <a:latin typeface="Georgia"/>
                <a:cs typeface="Georgia"/>
              </a:rPr>
              <a:t>Local</a:t>
            </a:r>
            <a:r>
              <a:rPr sz="2050" b="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050" b="1" spc="-29" dirty="0">
                <a:solidFill>
                  <a:srgbClr val="1A2D5C"/>
                </a:solidFill>
                <a:latin typeface="Georgia"/>
                <a:cs typeface="Georgia"/>
              </a:rPr>
              <a:t>Input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7875" y="3774162"/>
            <a:ext cx="6227402" cy="259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42"/>
              </a:lnSpc>
              <a:spcBef>
                <a:spcPts val="0"/>
              </a:spcBef>
              <a:spcAft>
                <a:spcPts val="0"/>
              </a:spcAft>
            </a:pPr>
            <a:r>
              <a:rPr sz="1450" spc="-46" dirty="0">
                <a:solidFill>
                  <a:srgbClr val="1A1A1A"/>
                </a:solidFill>
                <a:latin typeface="Calibri"/>
                <a:cs typeface="Calibri"/>
              </a:rPr>
              <a:t>OUR</a:t>
            </a:r>
            <a:r>
              <a:rPr sz="1450" spc="5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9" dirty="0">
                <a:solidFill>
                  <a:srgbClr val="1A1A1A"/>
                </a:solidFill>
                <a:latin typeface="Calibri"/>
                <a:cs typeface="Calibri"/>
              </a:rPr>
              <a:t>VOICES:</a:t>
            </a:r>
            <a:r>
              <a:rPr sz="1450" spc="-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8" dirty="0">
                <a:solidFill>
                  <a:srgbClr val="1A1A1A"/>
                </a:solidFill>
                <a:latin typeface="Calibri"/>
                <a:cs typeface="Calibri"/>
              </a:rPr>
              <a:t>Public</a:t>
            </a:r>
            <a:r>
              <a:rPr sz="1450" spc="-2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9" dirty="0">
                <a:solidFill>
                  <a:srgbClr val="1A1A1A"/>
                </a:solidFill>
                <a:latin typeface="Calibri"/>
                <a:cs typeface="Calibri"/>
              </a:rPr>
              <a:t>hearings,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33" dirty="0">
                <a:solidFill>
                  <a:srgbClr val="1A1A1A"/>
                </a:solidFill>
                <a:latin typeface="Calibri"/>
                <a:cs typeface="Calibri"/>
              </a:rPr>
              <a:t>community</a:t>
            </a:r>
            <a:r>
              <a:rPr sz="1450" spc="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38" dirty="0">
                <a:solidFill>
                  <a:srgbClr val="1A1A1A"/>
                </a:solidFill>
                <a:latin typeface="Calibri"/>
                <a:cs typeface="Calibri"/>
              </a:rPr>
              <a:t>comment,</a:t>
            </a:r>
            <a:r>
              <a:rPr sz="1450" spc="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9" dirty="0">
                <a:solidFill>
                  <a:srgbClr val="1A1A1A"/>
                </a:solidFill>
                <a:latin typeface="Calibri"/>
                <a:cs typeface="Calibri"/>
              </a:rPr>
              <a:t>planning</a:t>
            </a:r>
            <a:r>
              <a:rPr sz="1450" spc="-1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9" dirty="0">
                <a:solidFill>
                  <a:srgbClr val="1A1A1A"/>
                </a:solidFill>
                <a:latin typeface="Calibri"/>
                <a:cs typeface="Calibri"/>
              </a:rPr>
              <a:t>commission</a:t>
            </a:r>
            <a:r>
              <a:rPr sz="1450" spc="-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1A1A1A"/>
                </a:solidFill>
                <a:latin typeface="Calibri"/>
                <a:cs typeface="Calibri"/>
              </a:rPr>
              <a:t>discretion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77875" y="4295241"/>
            <a:ext cx="2586131" cy="33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b="1" spc="-33" dirty="0">
                <a:solidFill>
                  <a:srgbClr val="1A2D5C"/>
                </a:solidFill>
                <a:latin typeface="Georgia"/>
                <a:cs typeface="Georgia"/>
              </a:rPr>
              <a:t>Planning</a:t>
            </a:r>
            <a:r>
              <a:rPr sz="2050" b="1" spc="-2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050" b="1" dirty="0">
                <a:solidFill>
                  <a:srgbClr val="1A2D5C"/>
                </a:solidFill>
                <a:latin typeface="Georgia"/>
                <a:cs typeface="Georgia"/>
              </a:rPr>
              <a:t>&amp;</a:t>
            </a:r>
            <a:r>
              <a:rPr sz="2050" b="1" spc="1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050" b="1" spc="-39" dirty="0">
                <a:solidFill>
                  <a:srgbClr val="1A2D5C"/>
                </a:solidFill>
                <a:latin typeface="Georgia"/>
                <a:cs typeface="Georgia"/>
              </a:rPr>
              <a:t>Zoning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77875" y="4827373"/>
            <a:ext cx="6111324" cy="259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42"/>
              </a:lnSpc>
              <a:spcBef>
                <a:spcPts val="0"/>
              </a:spcBef>
              <a:spcAft>
                <a:spcPts val="0"/>
              </a:spcAft>
            </a:pPr>
            <a:r>
              <a:rPr sz="1450" spc="-27" dirty="0">
                <a:solidFill>
                  <a:srgbClr val="1A1A1A"/>
                </a:solidFill>
                <a:latin typeface="Calibri"/>
                <a:cs typeface="Calibri"/>
              </a:rPr>
              <a:t>LOCAL</a:t>
            </a:r>
            <a:r>
              <a:rPr sz="1450" spc="-1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37" dirty="0">
                <a:solidFill>
                  <a:srgbClr val="1A1A1A"/>
                </a:solidFill>
                <a:latin typeface="Calibri"/>
                <a:cs typeface="Calibri"/>
              </a:rPr>
              <a:t>CONTROL: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1A1A1A"/>
                </a:solidFill>
                <a:latin typeface="Calibri"/>
                <a:cs typeface="Calibri"/>
              </a:rPr>
              <a:t>General</a:t>
            </a:r>
            <a:r>
              <a:rPr sz="1450" spc="-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8" dirty="0">
                <a:solidFill>
                  <a:srgbClr val="1A1A1A"/>
                </a:solidFill>
                <a:latin typeface="Calibri"/>
                <a:cs typeface="Calibri"/>
              </a:rPr>
              <a:t>Plan</a:t>
            </a:r>
            <a:r>
              <a:rPr sz="1450" spc="-21" dirty="0">
                <a:solidFill>
                  <a:srgbClr val="1A1A1A"/>
                </a:solidFill>
                <a:latin typeface="Calibri"/>
                <a:cs typeface="Calibri"/>
              </a:rPr>
              <a:t> revi</a:t>
            </a:r>
            <a:r>
              <a:rPr sz="1450" spc="-28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86" dirty="0">
                <a:solidFill>
                  <a:srgbClr val="1A1A1A"/>
                </a:solidFill>
                <a:latin typeface="Calibri"/>
                <a:cs typeface="Calibri"/>
              </a:rPr>
              <a:t>ew,</a:t>
            </a:r>
            <a:r>
              <a:rPr sz="1450" spc="7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1" dirty="0">
                <a:solidFill>
                  <a:srgbClr val="1A1A1A"/>
                </a:solidFill>
                <a:latin typeface="Calibri"/>
                <a:cs typeface="Calibri"/>
              </a:rPr>
              <a:t>site-specific</a:t>
            </a:r>
            <a:r>
              <a:rPr sz="1450" spc="-3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39" dirty="0">
                <a:solidFill>
                  <a:srgbClr val="1A1A1A"/>
                </a:solidFill>
                <a:latin typeface="Calibri"/>
                <a:cs typeface="Calibri"/>
              </a:rPr>
              <a:t>zoning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0" dirty="0">
                <a:solidFill>
                  <a:srgbClr val="1A1A1A"/>
                </a:solidFill>
                <a:latin typeface="Calibri"/>
                <a:cs typeface="Calibri"/>
              </a:rPr>
              <a:t>standards,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8" dirty="0">
                <a:solidFill>
                  <a:srgbClr val="1A1A1A"/>
                </a:solidFill>
                <a:latin typeface="Calibri"/>
                <a:cs typeface="Calibri"/>
              </a:rPr>
              <a:t>density</a:t>
            </a:r>
            <a:r>
              <a:rPr sz="1450" spc="-6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9" dirty="0">
                <a:solidFill>
                  <a:srgbClr val="1A1A1A"/>
                </a:solidFill>
                <a:latin typeface="Calibri"/>
                <a:cs typeface="Calibri"/>
              </a:rPr>
              <a:t>limits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77875" y="5348452"/>
            <a:ext cx="3217512" cy="33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b="1" spc="-41" dirty="0">
                <a:solidFill>
                  <a:srgbClr val="1A2D5C"/>
                </a:solidFill>
                <a:latin typeface="Georgia"/>
                <a:cs typeface="Georgia"/>
              </a:rPr>
              <a:t>CEQA</a:t>
            </a:r>
            <a:r>
              <a:rPr sz="2050" b="1" spc="-1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050" b="1" dirty="0">
                <a:solidFill>
                  <a:srgbClr val="1A2D5C"/>
                </a:solidFill>
                <a:latin typeface="Georgia"/>
                <a:cs typeface="Georgia"/>
              </a:rPr>
              <a:t>&amp;</a:t>
            </a:r>
            <a:r>
              <a:rPr sz="2050" b="1" spc="-6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050" b="1" spc="-26" dirty="0">
                <a:solidFill>
                  <a:srgbClr val="1A2D5C"/>
                </a:solidFill>
                <a:latin typeface="Georgia"/>
                <a:cs typeface="Georgia"/>
              </a:rPr>
              <a:t>Impact</a:t>
            </a:r>
            <a:r>
              <a:rPr sz="2050" b="1" spc="-3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050" b="1" spc="-19" dirty="0">
                <a:solidFill>
                  <a:srgbClr val="1A2D5C"/>
                </a:solidFill>
                <a:latin typeface="Georgia"/>
                <a:cs typeface="Georgia"/>
              </a:rPr>
              <a:t>Studies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77875" y="5880202"/>
            <a:ext cx="9916965" cy="259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42"/>
              </a:lnSpc>
              <a:spcBef>
                <a:spcPts val="0"/>
              </a:spcBef>
              <a:spcAft>
                <a:spcPts val="0"/>
              </a:spcAft>
            </a:pPr>
            <a:r>
              <a:rPr sz="1450" spc="-36" dirty="0">
                <a:solidFill>
                  <a:srgbClr val="1A1A1A"/>
                </a:solidFill>
                <a:latin typeface="Calibri"/>
                <a:cs typeface="Calibri"/>
              </a:rPr>
              <a:t>IMPACTS</a:t>
            </a:r>
            <a:r>
              <a:rPr sz="1450" spc="-5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6" dirty="0">
                <a:solidFill>
                  <a:srgbClr val="1A1A1A"/>
                </a:solidFill>
                <a:latin typeface="Calibri"/>
                <a:cs typeface="Calibri"/>
              </a:rPr>
              <a:t>CAN’T</a:t>
            </a:r>
            <a:r>
              <a:rPr sz="1450" spc="-4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35" dirty="0">
                <a:solidFill>
                  <a:srgbClr val="1A1A1A"/>
                </a:solidFill>
                <a:latin typeface="Calibri"/>
                <a:cs typeface="Calibri"/>
              </a:rPr>
              <a:t>BE</a:t>
            </a:r>
            <a:r>
              <a:rPr sz="1450" spc="-9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9" dirty="0">
                <a:solidFill>
                  <a:srgbClr val="1A1A1A"/>
                </a:solidFill>
                <a:latin typeface="Calibri"/>
                <a:cs typeface="Calibri"/>
              </a:rPr>
              <a:t>USED</a:t>
            </a:r>
            <a:r>
              <a:rPr sz="1450" spc="-7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7" dirty="0">
                <a:solidFill>
                  <a:srgbClr val="1A1A1A"/>
                </a:solidFill>
                <a:latin typeface="Calibri"/>
                <a:cs typeface="Calibri"/>
              </a:rPr>
              <a:t>FOR</a:t>
            </a:r>
            <a:r>
              <a:rPr sz="1450" spc="-3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32" dirty="0">
                <a:solidFill>
                  <a:srgbClr val="1A1A1A"/>
                </a:solidFill>
                <a:latin typeface="Calibri"/>
                <a:cs typeface="Calibri"/>
              </a:rPr>
              <a:t>MITIGATION</a:t>
            </a:r>
            <a:r>
              <a:rPr sz="1450" spc="-3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41" dirty="0">
                <a:solidFill>
                  <a:srgbClr val="1A1A1A"/>
                </a:solidFill>
                <a:latin typeface="Calibri"/>
                <a:cs typeface="Calibri"/>
              </a:rPr>
              <a:t>NEGOTIATION: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5" dirty="0">
                <a:solidFill>
                  <a:srgbClr val="1A1A1A"/>
                </a:solidFill>
                <a:latin typeface="Calibri"/>
                <a:cs typeface="Calibri"/>
              </a:rPr>
              <a:t>environmental</a:t>
            </a:r>
            <a:r>
              <a:rPr sz="1450" spc="-3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1" dirty="0">
                <a:solidFill>
                  <a:srgbClr val="1A1A1A"/>
                </a:solidFill>
                <a:latin typeface="Calibri"/>
                <a:cs typeface="Calibri"/>
              </a:rPr>
              <a:t>revi</a:t>
            </a:r>
            <a:r>
              <a:rPr sz="1450" spc="-28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61" dirty="0">
                <a:solidFill>
                  <a:srgbClr val="1A1A1A"/>
                </a:solidFill>
                <a:latin typeface="Calibri"/>
                <a:cs typeface="Calibri"/>
              </a:rPr>
              <a:t>ew,</a:t>
            </a:r>
            <a:r>
              <a:rPr sz="1450" spc="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7" dirty="0">
                <a:solidFill>
                  <a:srgbClr val="1A1A1A"/>
                </a:solidFill>
                <a:latin typeface="Calibri"/>
                <a:cs typeface="Calibri"/>
              </a:rPr>
              <a:t>fire</a:t>
            </a:r>
            <a:r>
              <a:rPr sz="1450" spc="-4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1" dirty="0">
                <a:solidFill>
                  <a:srgbClr val="1A1A1A"/>
                </a:solidFill>
                <a:latin typeface="Calibri"/>
                <a:cs typeface="Calibri"/>
              </a:rPr>
              <a:t>risk,</a:t>
            </a:r>
            <a:r>
              <a:rPr sz="14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7" dirty="0">
                <a:solidFill>
                  <a:srgbClr val="1A1A1A"/>
                </a:solidFill>
                <a:latin typeface="Calibri"/>
                <a:cs typeface="Calibri"/>
              </a:rPr>
              <a:t>evacuation</a:t>
            </a:r>
            <a:r>
              <a:rPr sz="1450" spc="-1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6" dirty="0">
                <a:solidFill>
                  <a:srgbClr val="1A1A1A"/>
                </a:solidFill>
                <a:latin typeface="Calibri"/>
                <a:cs typeface="Calibri"/>
              </a:rPr>
              <a:t>capacity,</a:t>
            </a:r>
            <a:r>
              <a:rPr sz="1450" spc="-6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22" dirty="0">
                <a:solidFill>
                  <a:srgbClr val="1A1A1A"/>
                </a:solidFill>
                <a:latin typeface="Calibri"/>
                <a:cs typeface="Calibri"/>
              </a:rPr>
              <a:t>traffic</a:t>
            </a:r>
            <a:r>
              <a:rPr sz="1450" spc="-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16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  <a:r>
              <a:rPr sz="1450" spc="-2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-41" dirty="0">
                <a:solidFill>
                  <a:srgbClr val="1A1A1A"/>
                </a:solidFill>
                <a:latin typeface="Calibri"/>
                <a:cs typeface="Calibri"/>
              </a:rPr>
              <a:t>water</a:t>
            </a:r>
            <a:r>
              <a:rPr sz="1450" spc="3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spc="12" dirty="0">
                <a:solidFill>
                  <a:srgbClr val="1A1A1A"/>
                </a:solidFill>
                <a:latin typeface="Calibri"/>
                <a:cs typeface="Calibri"/>
              </a:rPr>
              <a:t>ana</a:t>
            </a:r>
            <a:r>
              <a:rPr sz="1450" spc="-21" dirty="0">
                <a:solidFill>
                  <a:srgbClr val="1A1A1A"/>
                </a:solidFill>
                <a:latin typeface="Calibri"/>
                <a:cs typeface="Calibri"/>
              </a:rPr>
              <a:t>lysis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354816" y="6584387"/>
            <a:ext cx="421328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5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376404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337" y="531425"/>
            <a:ext cx="1296034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F</a:t>
            </a:r>
            <a:r>
              <a:rPr sz="1150" b="1" spc="11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94617" y="531425"/>
            <a:ext cx="651953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50" b="1" spc="10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8957" y="829324"/>
            <a:ext cx="7291555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39" dirty="0">
                <a:solidFill>
                  <a:srgbClr val="1A2D5C"/>
                </a:solidFill>
                <a:latin typeface="Georgia"/>
                <a:cs typeface="Georgia"/>
              </a:rPr>
              <a:t>The</a:t>
            </a:r>
            <a:r>
              <a:rPr sz="3250" b="1" spc="-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11" dirty="0">
                <a:solidFill>
                  <a:srgbClr val="1A2D5C"/>
                </a:solidFill>
                <a:latin typeface="Georgia"/>
                <a:cs typeface="Georgia"/>
              </a:rPr>
              <a:t>6th</a:t>
            </a:r>
            <a:r>
              <a:rPr sz="3250" b="1" spc="-1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1" dirty="0">
                <a:solidFill>
                  <a:srgbClr val="1A2D5C"/>
                </a:solidFill>
                <a:latin typeface="Georgia"/>
                <a:cs typeface="Georgia"/>
              </a:rPr>
              <a:t>Cycle</a:t>
            </a:r>
            <a:r>
              <a:rPr sz="3250" b="1" spc="-4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4" dirty="0">
                <a:solidFill>
                  <a:srgbClr val="1A2D5C"/>
                </a:solidFill>
                <a:latin typeface="Georgia"/>
                <a:cs typeface="Georgia"/>
              </a:rPr>
              <a:t>Changed</a:t>
            </a:r>
            <a:r>
              <a:rPr sz="3250" b="1" spc="4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5" dirty="0">
                <a:solidFill>
                  <a:srgbClr val="1A2D5C"/>
                </a:solidFill>
                <a:latin typeface="Georgia"/>
                <a:cs typeface="Georgia"/>
              </a:rPr>
              <a:t>Everything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957" y="2385625"/>
            <a:ext cx="1558889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-2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52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3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 A</a:t>
            </a:r>
            <a:r>
              <a:rPr sz="1150" b="1" spc="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3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150" b="1" spc="-1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 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497320" y="2637339"/>
            <a:ext cx="965721" cy="626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E X A</a:t>
            </a:r>
            <a:r>
              <a:rPr sz="1150" b="1" spc="1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M P</a:t>
            </a:r>
            <a:r>
              <a:rPr sz="1150" b="1" spc="2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L E</a:t>
            </a:r>
          </a:p>
          <a:p>
            <a:pPr marL="0" marR="0">
              <a:lnSpc>
                <a:spcPts val="1098"/>
              </a:lnSpc>
              <a:spcBef>
                <a:spcPts val="2110"/>
              </a:spcBef>
              <a:spcAft>
                <a:spcPts val="0"/>
              </a:spcAft>
            </a:pP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T</a:t>
            </a:r>
            <a:r>
              <a:rPr sz="900" b="1" spc="25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O</a:t>
            </a:r>
            <a:r>
              <a:rPr sz="900" b="1" spc="12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T</a:t>
            </a:r>
            <a:r>
              <a:rPr sz="900" b="1" spc="-50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A L</a:t>
            </a:r>
            <a:r>
              <a:rPr sz="900" b="1" spc="390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R</a:t>
            </a:r>
            <a:r>
              <a:rPr sz="900" b="1" spc="39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H</a:t>
            </a:r>
            <a:r>
              <a:rPr sz="900" b="1" spc="-22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N</a:t>
            </a:r>
            <a:r>
              <a:rPr sz="900" b="1" spc="-47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458139" y="2637339"/>
            <a:ext cx="76415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·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667343" y="2637339"/>
            <a:ext cx="1520535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M A</a:t>
            </a:r>
            <a:r>
              <a:rPr sz="1150" b="1" spc="1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R I</a:t>
            </a:r>
            <a:r>
              <a:rPr sz="1150" b="1" spc="3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150" b="1" spc="55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C</a:t>
            </a:r>
            <a:r>
              <a:rPr sz="1150" b="1" spc="3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150" b="1" spc="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1150" b="1" spc="3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150" b="1" spc="-4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150" b="1" spc="6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77875" y="2754166"/>
            <a:ext cx="2358158" cy="309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</a:pPr>
            <a:r>
              <a:rPr sz="1900" b="1" dirty="0">
                <a:solidFill>
                  <a:srgbClr val="1A2D5C"/>
                </a:solidFill>
                <a:latin typeface="Georgia"/>
                <a:cs typeface="Georgia"/>
              </a:rPr>
              <a:t>~2.5</a:t>
            </a:r>
            <a:r>
              <a:rPr sz="1900" b="1" spc="2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1A2D5C"/>
                </a:solidFill>
                <a:latin typeface="Georgia"/>
                <a:cs typeface="Georgia"/>
              </a:rPr>
              <a:t>million units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77875" y="3255926"/>
            <a:ext cx="4668448" cy="24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1"/>
              </a:lnSpc>
              <a:spcBef>
                <a:spcPts val="0"/>
              </a:spcBef>
              <a:spcAft>
                <a:spcPts val="0"/>
              </a:spcAft>
            </a:pP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Statewide target jumped</a:t>
            </a:r>
            <a:r>
              <a:rPr sz="1350" spc="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350" spc="-4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a</a:t>
            </a:r>
            <a:r>
              <a:rPr sz="1350" spc="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historically</a:t>
            </a:r>
            <a:r>
              <a:rPr sz="135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unprecedented</a:t>
            </a:r>
            <a:r>
              <a:rPr sz="1350" spc="-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number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97320" y="3332240"/>
            <a:ext cx="2977116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AF7EE"/>
                </a:solidFill>
                <a:latin typeface="Georgia"/>
                <a:cs typeface="Georgia"/>
              </a:rPr>
              <a:t>2,298 </a:t>
            </a:r>
            <a:r>
              <a:rPr sz="2800" dirty="0">
                <a:solidFill>
                  <a:srgbClr val="C9A961"/>
                </a:solidFill>
                <a:latin typeface="Times New Roman"/>
                <a:cs typeface="Times New Roman"/>
              </a:rPr>
              <a:t>→</a:t>
            </a:r>
            <a:r>
              <a:rPr sz="2800" spc="-23" dirty="0">
                <a:solidFill>
                  <a:srgbClr val="C9A961"/>
                </a:solidFill>
                <a:latin typeface="Times New Roman"/>
                <a:cs typeface="Times New Roman"/>
              </a:rPr>
              <a:t> </a:t>
            </a:r>
            <a:r>
              <a:rPr sz="3250" b="1" spc="-29" dirty="0">
                <a:solidFill>
                  <a:srgbClr val="FFFFFF"/>
                </a:solidFill>
                <a:latin typeface="Georgia"/>
                <a:cs typeface="Georgia"/>
              </a:rPr>
              <a:t>14,405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77875" y="3807250"/>
            <a:ext cx="2658139" cy="309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</a:pPr>
            <a:r>
              <a:rPr sz="1900" b="1" dirty="0">
                <a:solidFill>
                  <a:srgbClr val="1A2D5C"/>
                </a:solidFill>
                <a:latin typeface="Georgia"/>
                <a:cs typeface="Georgia"/>
              </a:rPr>
              <a:t>Became enforceable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497320" y="4185293"/>
            <a:ext cx="1911329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U</a:t>
            </a:r>
            <a:r>
              <a:rPr sz="900" b="1" spc="33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N</a:t>
            </a:r>
            <a:r>
              <a:rPr sz="900" b="1" spc="-47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I N</a:t>
            </a:r>
            <a:r>
              <a:rPr sz="900" b="1" spc="-47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C O</a:t>
            </a:r>
            <a:r>
              <a:rPr sz="900" b="1" spc="12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R</a:t>
            </a:r>
            <a:r>
              <a:rPr sz="900" b="1" spc="39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P O</a:t>
            </a:r>
            <a:r>
              <a:rPr sz="900" b="1" spc="12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R</a:t>
            </a:r>
            <a:r>
              <a:rPr sz="900" b="1" spc="-36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A T</a:t>
            </a:r>
            <a:r>
              <a:rPr sz="900" b="1" spc="25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E</a:t>
            </a:r>
            <a:r>
              <a:rPr sz="900" b="1" spc="-43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D</a:t>
            </a:r>
            <a:r>
              <a:rPr sz="900" b="1" spc="427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M</a:t>
            </a:r>
            <a:r>
              <a:rPr sz="900" b="1" spc="-16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A R</a:t>
            </a:r>
            <a:r>
              <a:rPr sz="900" b="1" spc="-36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AF7EE"/>
                </a:solidFill>
                <a:latin typeface="Calibri"/>
                <a:cs typeface="Calibri"/>
              </a:rPr>
              <a:t>I N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77875" y="4309010"/>
            <a:ext cx="3656037" cy="24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1"/>
              </a:lnSpc>
              <a:spcBef>
                <a:spcPts val="0"/>
              </a:spcBef>
              <a:spcAft>
                <a:spcPts val="0"/>
              </a:spcAft>
            </a:pP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RHNA</a:t>
            </a:r>
            <a:r>
              <a:rPr sz="1350" spc="-4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carried</a:t>
            </a:r>
            <a:r>
              <a:rPr sz="1350" spc="3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legal</a:t>
            </a:r>
            <a:r>
              <a:rPr sz="1350" spc="-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consequences for</a:t>
            </a:r>
            <a:r>
              <a:rPr sz="1350" spc="-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spc="18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350" spc="-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spc="-18" dirty="0">
                <a:solidFill>
                  <a:srgbClr val="1A1A1A"/>
                </a:solidFill>
                <a:latin typeface="Calibri"/>
                <a:cs typeface="Calibri"/>
              </a:rPr>
              <a:t>first</a:t>
            </a:r>
            <a:r>
              <a:rPr sz="1350" spc="11" dirty="0">
                <a:solidFill>
                  <a:srgbClr val="1A1A1A"/>
                </a:solidFill>
                <a:latin typeface="Calibri"/>
                <a:cs typeface="Calibri"/>
              </a:rPr>
              <a:t> time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497320" y="4431172"/>
            <a:ext cx="2393819" cy="5041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1" dirty="0">
                <a:solidFill>
                  <a:srgbClr val="FAF7EE"/>
                </a:solidFill>
                <a:latin typeface="Georgia"/>
                <a:cs typeface="Georgia"/>
              </a:rPr>
              <a:t>185</a:t>
            </a:r>
            <a:r>
              <a:rPr sz="2800" spc="35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C9A961"/>
                </a:solidFill>
                <a:latin typeface="Times New Roman"/>
                <a:cs typeface="Times New Roman"/>
              </a:rPr>
              <a:t>→</a:t>
            </a:r>
            <a:r>
              <a:rPr sz="2800" spc="-23" dirty="0">
                <a:solidFill>
                  <a:srgbClr val="C9A961"/>
                </a:solidFill>
                <a:latin typeface="Times New Roman"/>
                <a:cs typeface="Times New Roman"/>
              </a:rPr>
              <a:t> </a:t>
            </a:r>
            <a:r>
              <a:rPr sz="3250" b="1" spc="-24" dirty="0">
                <a:solidFill>
                  <a:srgbClr val="FFFFFF"/>
                </a:solidFill>
                <a:latin typeface="Georgia"/>
                <a:cs typeface="Georgia"/>
              </a:rPr>
              <a:t>3,569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77875" y="4859789"/>
            <a:ext cx="3162910" cy="309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6"/>
              </a:lnSpc>
              <a:spcBef>
                <a:spcPts val="0"/>
              </a:spcBef>
              <a:spcAft>
                <a:spcPts val="0"/>
              </a:spcAft>
            </a:pPr>
            <a:r>
              <a:rPr sz="1900" b="1" dirty="0">
                <a:solidFill>
                  <a:srgbClr val="1A2D5C"/>
                </a:solidFill>
                <a:latin typeface="Georgia"/>
                <a:cs typeface="Georgia"/>
              </a:rPr>
              <a:t>New</a:t>
            </a:r>
            <a:r>
              <a:rPr sz="1900" b="1" spc="-3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1A2D5C"/>
                </a:solidFill>
                <a:latin typeface="Georgia"/>
                <a:cs typeface="Georgia"/>
              </a:rPr>
              <a:t>compliance burden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497320" y="5339668"/>
            <a:ext cx="3370262" cy="385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32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1" dirty="0">
                <a:solidFill>
                  <a:srgbClr val="C9A961"/>
                </a:solidFill>
                <a:latin typeface="Georgia"/>
                <a:cs typeface="Georgia"/>
              </a:rPr>
              <a:t>Nearly</a:t>
            </a:r>
            <a:r>
              <a:rPr sz="2400" b="1" i="1" spc="33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400" b="1" i="1" spc="-10" dirty="0">
                <a:solidFill>
                  <a:srgbClr val="C9A961"/>
                </a:solidFill>
                <a:latin typeface="Georgia"/>
                <a:cs typeface="Georgia"/>
              </a:rPr>
              <a:t>20×</a:t>
            </a:r>
            <a:r>
              <a:rPr sz="2400" b="1" i="1" spc="13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400" b="1" i="1" dirty="0">
                <a:solidFill>
                  <a:srgbClr val="C9A961"/>
                </a:solidFill>
                <a:latin typeface="Georgia"/>
                <a:cs typeface="Georgia"/>
              </a:rPr>
              <a:t>increase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77875" y="5362524"/>
            <a:ext cx="3192961" cy="247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47"/>
              </a:lnSpc>
              <a:spcBef>
                <a:spcPts val="0"/>
              </a:spcBef>
              <a:spcAft>
                <a:spcPts val="0"/>
              </a:spcAft>
            </a:pP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Reporting</a:t>
            </a:r>
            <a:r>
              <a:rPr sz="1350" spc="-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  <a:r>
              <a:rPr sz="1350" spc="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tracking</a:t>
            </a:r>
            <a:r>
              <a:rPr sz="1350" spc="-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A1A1A"/>
                </a:solidFill>
                <a:latin typeface="Calibri"/>
                <a:cs typeface="Calibri"/>
              </a:rPr>
              <a:t>requirements added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777875" y="5904045"/>
            <a:ext cx="4959189" cy="4132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1"/>
              </a:lnSpc>
              <a:spcBef>
                <a:spcPts val="0"/>
              </a:spcBef>
              <a:spcAft>
                <a:spcPts val="0"/>
              </a:spcAft>
            </a:pP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Many cities</a:t>
            </a:r>
            <a:r>
              <a:rPr sz="1300" i="1" spc="27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i="1" spc="21" dirty="0">
                <a:solidFill>
                  <a:srgbClr val="1A1A1A"/>
                </a:solidFill>
                <a:latin typeface="Georgia"/>
                <a:cs typeface="Georgia"/>
              </a:rPr>
              <a:t>saw</a:t>
            </a:r>
            <a:r>
              <a:rPr sz="1300" i="1" spc="-54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housing</a:t>
            </a:r>
            <a:r>
              <a:rPr sz="1300" i="1" spc="-15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targets</a:t>
            </a:r>
            <a:r>
              <a:rPr sz="1300" i="1" spc="31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increase</a:t>
            </a:r>
            <a:r>
              <a:rPr sz="1300" i="1" spc="24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b="1" i="1" dirty="0">
                <a:solidFill>
                  <a:srgbClr val="B02A2A"/>
                </a:solidFill>
                <a:latin typeface="Georgia"/>
                <a:cs typeface="Georgia"/>
              </a:rPr>
              <a:t>10× </a:t>
            </a:r>
            <a:r>
              <a:rPr sz="1300" b="1" i="1" spc="-17" dirty="0">
                <a:solidFill>
                  <a:srgbClr val="B02A2A"/>
                </a:solidFill>
                <a:latin typeface="Georgia"/>
                <a:cs typeface="Georgia"/>
              </a:rPr>
              <a:t>to</a:t>
            </a:r>
            <a:r>
              <a:rPr sz="1300" b="1" i="1" spc="61" dirty="0">
                <a:solidFill>
                  <a:srgbClr val="B02A2A"/>
                </a:solidFill>
                <a:latin typeface="Georgia"/>
                <a:cs typeface="Georgia"/>
              </a:rPr>
              <a:t> </a:t>
            </a:r>
            <a:r>
              <a:rPr sz="1300" b="1" i="1" spc="-18" dirty="0">
                <a:solidFill>
                  <a:srgbClr val="B02A2A"/>
                </a:solidFill>
                <a:latin typeface="Georgia"/>
                <a:cs typeface="Georgia"/>
              </a:rPr>
              <a:t>20×</a:t>
            </a:r>
            <a:r>
              <a:rPr sz="1300" b="1" i="1" spc="14" dirty="0">
                <a:solidFill>
                  <a:srgbClr val="B02A2A"/>
                </a:solidFill>
                <a:latin typeface="Georgia"/>
                <a:cs typeface="Georgia"/>
              </a:rPr>
              <a:t> </a:t>
            </a:r>
            <a:r>
              <a:rPr sz="1300" i="1" spc="-11" dirty="0">
                <a:solidFill>
                  <a:srgbClr val="1A1A1A"/>
                </a:solidFill>
                <a:latin typeface="Georgia"/>
                <a:cs typeface="Georgia"/>
              </a:rPr>
              <a:t>in</a:t>
            </a:r>
            <a:r>
              <a:rPr sz="1300" i="1" spc="55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a single</a:t>
            </a:r>
          </a:p>
          <a:p>
            <a:pPr marL="0" marR="0">
              <a:lnSpc>
                <a:spcPts val="1451"/>
              </a:lnSpc>
              <a:spcBef>
                <a:spcPts val="0"/>
              </a:spcBef>
              <a:spcAft>
                <a:spcPts val="0"/>
              </a:spcAft>
            </a:pPr>
            <a:r>
              <a:rPr sz="1300" i="1" dirty="0">
                <a:solidFill>
                  <a:srgbClr val="1A1A1A"/>
                </a:solidFill>
                <a:latin typeface="Georgia"/>
                <a:cs typeface="Georgia"/>
              </a:rPr>
              <a:t>cycle.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497320" y="5908969"/>
            <a:ext cx="4939157" cy="392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66"/>
              </a:lnSpc>
              <a:spcBef>
                <a:spcPts val="0"/>
              </a:spcBef>
              <a:spcAft>
                <a:spcPts val="0"/>
              </a:spcAft>
            </a:pP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Cities</a:t>
            </a:r>
            <a:r>
              <a:rPr sz="1200" b="1" i="1" spc="-2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Georgia"/>
                <a:cs typeface="Georgia"/>
              </a:rPr>
              <a:t>were</a:t>
            </a:r>
            <a:r>
              <a:rPr sz="1200" b="1" i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required</a:t>
            </a:r>
            <a:r>
              <a:rPr sz="1200" b="1" i="1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spc="-51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1200" b="1" i="1" spc="10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spc="-21" dirty="0">
                <a:solidFill>
                  <a:srgbClr val="FFFFFF"/>
                </a:solidFill>
                <a:latin typeface="Georgia"/>
                <a:cs typeface="Georgia"/>
              </a:rPr>
              <a:t>plan</a:t>
            </a:r>
            <a:r>
              <a:rPr sz="1200" b="1" i="1" spc="1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spc="27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1200" b="1" i="1" spc="-7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these increases</a:t>
            </a:r>
            <a:r>
              <a:rPr sz="1200" b="1" i="1" spc="-1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regardless</a:t>
            </a:r>
            <a:r>
              <a:rPr sz="1200" b="1" i="1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spc="-13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</a:p>
          <a:p>
            <a:pPr marL="0" marR="0">
              <a:lnSpc>
                <a:spcPts val="1366"/>
              </a:lnSpc>
              <a:spcBef>
                <a:spcPts val="11"/>
              </a:spcBef>
              <a:spcAft>
                <a:spcPts val="0"/>
              </a:spcAft>
            </a:pP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local</a:t>
            </a:r>
            <a:r>
              <a:rPr sz="1200" b="1" i="1" spc="1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Georgia"/>
                <a:cs typeface="Georgia"/>
              </a:rPr>
              <a:t>constraints.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1354816" y="6584387"/>
            <a:ext cx="421328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6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5108"/>
            <a:ext cx="1991949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77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16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23152" y="535108"/>
            <a:ext cx="236497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B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57077" y="535108"/>
            <a:ext cx="2019993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16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M</a:t>
            </a:r>
            <a:r>
              <a:rPr sz="1150" b="1" spc="8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75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150" b="1" spc="5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16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59426" y="417861"/>
            <a:ext cx="3691042" cy="352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74"/>
              </a:lnSpc>
              <a:spcBef>
                <a:spcPts val="0"/>
              </a:spcBef>
              <a:spcAft>
                <a:spcPts val="0"/>
              </a:spcAft>
            </a:pPr>
            <a:r>
              <a:rPr sz="2200" b="1" spc="13" dirty="0">
                <a:solidFill>
                  <a:srgbClr val="1A2D5C"/>
                </a:solidFill>
                <a:latin typeface="Georgia"/>
                <a:cs typeface="Georgia"/>
              </a:rPr>
              <a:t>6th</a:t>
            </a:r>
            <a:r>
              <a:rPr sz="2200" b="1" spc="-4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spc="17" dirty="0">
                <a:solidFill>
                  <a:srgbClr val="1A2D5C"/>
                </a:solidFill>
                <a:latin typeface="Georgia"/>
                <a:cs typeface="Georgia"/>
              </a:rPr>
              <a:t>Cycle</a:t>
            </a:r>
            <a:r>
              <a:rPr sz="2200" b="1" spc="-3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·</a:t>
            </a:r>
            <a:r>
              <a:rPr sz="2200" b="1" spc="-2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Marin</a:t>
            </a:r>
            <a:r>
              <a:rPr sz="2200" b="1" spc="24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County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549515" y="1293402"/>
            <a:ext cx="565180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000" b="1" spc="10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000" b="1" spc="7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000" b="1" spc="3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1000" b="1" spc="6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L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488" y="1293402"/>
            <a:ext cx="550019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1000" b="1" spc="9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000" b="1" spc="9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000" b="1" spc="3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000" b="1" spc="10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9A961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549515" y="1641260"/>
            <a:ext cx="2411370" cy="417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88"/>
              </a:lnSpc>
              <a:spcBef>
                <a:spcPts val="0"/>
              </a:spcBef>
              <a:spcAft>
                <a:spcPts val="0"/>
              </a:spcAft>
            </a:pPr>
            <a:r>
              <a:rPr sz="2200" dirty="0">
                <a:solidFill>
                  <a:srgbClr val="FAF7EE"/>
                </a:solidFill>
                <a:latin typeface="Georgia"/>
                <a:cs typeface="Georgia"/>
              </a:rPr>
              <a:t>2,298</a:t>
            </a:r>
            <a:r>
              <a:rPr sz="2200" spc="12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C9A961"/>
                </a:solidFill>
                <a:latin typeface="Times New Roman"/>
                <a:cs typeface="Times New Roman"/>
              </a:rPr>
              <a:t>→</a:t>
            </a:r>
            <a:r>
              <a:rPr sz="2200" spc="-22" dirty="0">
                <a:solidFill>
                  <a:srgbClr val="C9A961"/>
                </a:solidFill>
                <a:latin typeface="Times New Roman"/>
                <a:cs typeface="Times New Roman"/>
              </a:rPr>
              <a:t> </a:t>
            </a:r>
            <a:r>
              <a:rPr sz="2650" b="1" spc="-23" dirty="0">
                <a:solidFill>
                  <a:srgbClr val="FFFFFF"/>
                </a:solidFill>
                <a:latin typeface="Georgia"/>
                <a:cs typeface="Georgia"/>
              </a:rPr>
              <a:t>14,405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549515" y="2265736"/>
            <a:ext cx="1937839" cy="2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92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1" dirty="0">
                <a:solidFill>
                  <a:srgbClr val="C9A961"/>
                </a:solidFill>
                <a:latin typeface="Georgia"/>
                <a:cs typeface="Georgia"/>
              </a:rPr>
              <a:t>Over</a:t>
            </a:r>
            <a:r>
              <a:rPr sz="1600" b="1" i="1" spc="25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1600" b="1" i="1" spc="12" dirty="0">
                <a:solidFill>
                  <a:srgbClr val="C9A961"/>
                </a:solidFill>
                <a:latin typeface="Georgia"/>
                <a:cs typeface="Georgia"/>
              </a:rPr>
              <a:t>6×</a:t>
            </a:r>
            <a:r>
              <a:rPr sz="1600" b="1" i="1" dirty="0">
                <a:solidFill>
                  <a:srgbClr val="C9A961"/>
                </a:solidFill>
                <a:latin typeface="Georgia"/>
                <a:cs typeface="Georgia"/>
              </a:rPr>
              <a:t> increase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549515" y="3124743"/>
            <a:ext cx="629131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00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000" b="1" spc="1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000" b="1" spc="3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000" b="1" spc="11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198035" y="3124743"/>
            <a:ext cx="322046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000" b="1" spc="10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000" b="1" spc="4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589084" y="3124743"/>
            <a:ext cx="781183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000" b="1" spc="3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000" b="1" spc="11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000" b="1" spc="7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00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000" b="1" spc="3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380617" y="3124743"/>
            <a:ext cx="498548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00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000" b="1" spc="3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000" b="1" spc="9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549515" y="3443239"/>
            <a:ext cx="2076170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10" dirty="0">
                <a:solidFill>
                  <a:srgbClr val="1A2D5C"/>
                </a:solidFill>
                <a:latin typeface="Georgia"/>
                <a:cs typeface="Georgia"/>
              </a:rPr>
              <a:t>Above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 Moderate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549515" y="4026540"/>
            <a:ext cx="3691957" cy="224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7"/>
              </a:lnSpc>
              <a:spcBef>
                <a:spcPts val="0"/>
              </a:spcBef>
              <a:spcAft>
                <a:spcPts val="0"/>
              </a:spcAft>
            </a:pPr>
            <a:r>
              <a:rPr sz="1200" spc="12" dirty="0">
                <a:solidFill>
                  <a:srgbClr val="1A1A1A"/>
                </a:solidFill>
                <a:latin typeface="Calibri"/>
                <a:cs typeface="Calibri"/>
              </a:rPr>
              <a:t>5,652</a:t>
            </a:r>
            <a:r>
              <a:rPr sz="1200" spc="-6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41" dirty="0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200" spc="-7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14,405</a:t>
            </a:r>
            <a:r>
              <a:rPr sz="1200" spc="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units — the</a:t>
            </a:r>
            <a:r>
              <a:rPr sz="1200" spc="-5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largest single</a:t>
            </a:r>
            <a:r>
              <a:rPr sz="1200" spc="2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4" dirty="0">
                <a:solidFill>
                  <a:srgbClr val="1A1A1A"/>
                </a:solidFill>
                <a:latin typeface="Calibri"/>
                <a:cs typeface="Calibri"/>
              </a:rPr>
              <a:t>category</a:t>
            </a:r>
            <a:r>
              <a:rPr sz="1200" spc="2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43" dirty="0">
                <a:solidFill>
                  <a:srgbClr val="1A1A1A"/>
                </a:solidFill>
                <a:latin typeface="Calibri"/>
                <a:cs typeface="Calibri"/>
              </a:rPr>
              <a:t>by</a:t>
            </a:r>
            <a:r>
              <a:rPr sz="1200" spc="-10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1A1A1A"/>
                </a:solidFill>
                <a:latin typeface="Calibri"/>
                <a:cs typeface="Calibri"/>
              </a:rPr>
              <a:t>far.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549515" y="4443737"/>
            <a:ext cx="882862" cy="43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55"/>
              </a:lnSpc>
              <a:spcBef>
                <a:spcPts val="0"/>
              </a:spcBef>
              <a:spcAft>
                <a:spcPts val="0"/>
              </a:spcAft>
            </a:pPr>
            <a:r>
              <a:rPr sz="2800" b="1" spc="20" dirty="0">
                <a:solidFill>
                  <a:srgbClr val="B02A2A"/>
                </a:solidFill>
                <a:latin typeface="Georgia"/>
                <a:cs typeface="Georgia"/>
              </a:rPr>
              <a:t>39%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062860" y="6125019"/>
            <a:ext cx="8198354" cy="244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21"/>
              </a:lnSpc>
              <a:spcBef>
                <a:spcPts val="0"/>
              </a:spcBef>
              <a:spcAft>
                <a:spcPts val="0"/>
              </a:spcAft>
            </a:pPr>
            <a:r>
              <a:rPr sz="1450" i="1" spc="-27" dirty="0">
                <a:solidFill>
                  <a:srgbClr val="FFFFFF"/>
                </a:solidFill>
                <a:latin typeface="Georgia"/>
                <a:cs typeface="Georgia"/>
              </a:rPr>
              <a:t>Cities</a:t>
            </a:r>
            <a:r>
              <a:rPr sz="1450" i="1" spc="2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36" dirty="0">
                <a:solidFill>
                  <a:srgbClr val="FFFFFF"/>
                </a:solidFill>
                <a:latin typeface="Georgia"/>
                <a:cs typeface="Georgia"/>
              </a:rPr>
              <a:t>must</a:t>
            </a:r>
            <a:r>
              <a:rPr sz="1450" i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19" dirty="0">
                <a:solidFill>
                  <a:srgbClr val="FFFFFF"/>
                </a:solidFill>
                <a:latin typeface="Georgia"/>
                <a:cs typeface="Georgia"/>
              </a:rPr>
              <a:t>plan</a:t>
            </a:r>
            <a:r>
              <a:rPr sz="1450" i="1" spc="-6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8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1450" i="1" spc="5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15" dirty="0">
                <a:solidFill>
                  <a:srgbClr val="FFFFFF"/>
                </a:solidFill>
                <a:latin typeface="Georgia"/>
                <a:cs typeface="Georgia"/>
              </a:rPr>
              <a:t>all</a:t>
            </a:r>
            <a:r>
              <a:rPr sz="1450" i="1" spc="-7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0" dirty="0">
                <a:solidFill>
                  <a:srgbClr val="FFFFFF"/>
                </a:solidFill>
                <a:latin typeface="Georgia"/>
                <a:cs typeface="Georgia"/>
              </a:rPr>
              <a:t>income</a:t>
            </a:r>
            <a:r>
              <a:rPr sz="1450" i="1" spc="-3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5" dirty="0">
                <a:solidFill>
                  <a:srgbClr val="FFFFFF"/>
                </a:solidFill>
                <a:latin typeface="Georgia"/>
                <a:cs typeface="Georgia"/>
              </a:rPr>
              <a:t>levels</a:t>
            </a:r>
            <a:r>
              <a:rPr sz="1450" i="1" spc="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dirty="0">
                <a:solidFill>
                  <a:srgbClr val="FFFFFF"/>
                </a:solidFill>
                <a:latin typeface="Georgia"/>
                <a:cs typeface="Georgia"/>
              </a:rPr>
              <a:t>—</a:t>
            </a:r>
            <a:r>
              <a:rPr sz="1450" i="1" spc="-5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33" dirty="0">
                <a:solidFill>
                  <a:srgbClr val="FFFFFF"/>
                </a:solidFill>
                <a:latin typeface="Georgia"/>
                <a:cs typeface="Georgia"/>
              </a:rPr>
              <a:t>but</a:t>
            </a:r>
            <a:r>
              <a:rPr sz="1450" i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3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1450" i="1" spc="-3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17" dirty="0">
                <a:solidFill>
                  <a:srgbClr val="FFFFFF"/>
                </a:solidFill>
                <a:latin typeface="Georgia"/>
                <a:cs typeface="Georgia"/>
              </a:rPr>
              <a:t>majority</a:t>
            </a:r>
            <a:r>
              <a:rPr sz="1450" i="1" spc="-2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9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1450" i="1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19" dirty="0">
                <a:solidFill>
                  <a:srgbClr val="FFFFFF"/>
                </a:solidFill>
                <a:latin typeface="Georgia"/>
                <a:cs typeface="Georgia"/>
              </a:rPr>
              <a:t>units</a:t>
            </a:r>
            <a:r>
              <a:rPr sz="1450" i="1" spc="-5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dirty="0">
                <a:solidFill>
                  <a:srgbClr val="FFFFFF"/>
                </a:solidFill>
                <a:latin typeface="Georgia"/>
                <a:cs typeface="Georgia"/>
              </a:rPr>
              <a:t>are</a:t>
            </a:r>
            <a:r>
              <a:rPr sz="1450" i="1" spc="-5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5" dirty="0">
                <a:solidFill>
                  <a:srgbClr val="FFFFFF"/>
                </a:solidFill>
                <a:latin typeface="Georgia"/>
                <a:cs typeface="Georgia"/>
              </a:rPr>
              <a:t>still</a:t>
            </a:r>
            <a:r>
              <a:rPr sz="1450" i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17" dirty="0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sz="1450" i="1" spc="-9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4" dirty="0">
                <a:solidFill>
                  <a:srgbClr val="FFFFFF"/>
                </a:solidFill>
                <a:latin typeface="Georgia"/>
                <a:cs typeface="Georgia"/>
              </a:rPr>
              <a:t>higher-income</a:t>
            </a:r>
            <a:r>
              <a:rPr sz="1450" i="1" spc="3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50" i="1" spc="-25" dirty="0">
                <a:solidFill>
                  <a:srgbClr val="FFFFFF"/>
                </a:solidFill>
                <a:latin typeface="Georgia"/>
                <a:cs typeface="Georgia"/>
              </a:rPr>
              <a:t>categories.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1628120" y="6634249"/>
            <a:ext cx="419784" cy="178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01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7</a:t>
            </a:r>
            <a:r>
              <a:rPr sz="900" spc="15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8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2187942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50" b="1" spc="11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-</a:t>
            </a:r>
            <a:r>
              <a:rPr sz="1150" b="1" spc="12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13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12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70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150" b="1" spc="13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6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8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6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8957" y="829324"/>
            <a:ext cx="5340487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28" dirty="0">
                <a:solidFill>
                  <a:srgbClr val="1A2D5C"/>
                </a:solidFill>
                <a:latin typeface="Georgia"/>
                <a:cs typeface="Georgia"/>
              </a:rPr>
              <a:t>Appeals</a:t>
            </a:r>
            <a:r>
              <a:rPr sz="3250" b="1" spc="14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50" dirty="0">
                <a:solidFill>
                  <a:srgbClr val="1A2D5C"/>
                </a:solidFill>
                <a:latin typeface="Georgia"/>
                <a:cs typeface="Georgia"/>
              </a:rPr>
              <a:t>Were</a:t>
            </a:r>
            <a:r>
              <a:rPr sz="3250" b="1" spc="-1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8" dirty="0">
                <a:solidFill>
                  <a:srgbClr val="1A2D5C"/>
                </a:solidFill>
                <a:latin typeface="Georgia"/>
                <a:cs typeface="Georgia"/>
              </a:rPr>
              <a:t>Allowed</a:t>
            </a:r>
            <a:r>
              <a:rPr sz="3250" b="1" dirty="0">
                <a:solidFill>
                  <a:srgbClr val="1A2D5C"/>
                </a:solidFill>
                <a:latin typeface="Georgia"/>
                <a:cs typeface="Georgia"/>
              </a:rPr>
              <a:t> —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8957" y="1315861"/>
            <a:ext cx="6177440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35" dirty="0">
                <a:solidFill>
                  <a:srgbClr val="1A2D5C"/>
                </a:solidFill>
                <a:latin typeface="Georgia"/>
                <a:cs typeface="Georgia"/>
              </a:rPr>
              <a:t>But</a:t>
            </a:r>
            <a:r>
              <a:rPr sz="3250" b="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4" dirty="0">
                <a:solidFill>
                  <a:srgbClr val="1A2D5C"/>
                </a:solidFill>
                <a:latin typeface="Georgia"/>
                <a:cs typeface="Georgia"/>
              </a:rPr>
              <a:t>Didn't</a:t>
            </a:r>
            <a:r>
              <a:rPr sz="3250" b="1" spc="1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1" dirty="0">
                <a:solidFill>
                  <a:srgbClr val="1A2D5C"/>
                </a:solidFill>
                <a:latin typeface="Georgia"/>
                <a:cs typeface="Georgia"/>
              </a:rPr>
              <a:t>Change</a:t>
            </a:r>
            <a:r>
              <a:rPr sz="3250" b="1" spc="-2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5" dirty="0">
                <a:solidFill>
                  <a:srgbClr val="1A2D5C"/>
                </a:solidFill>
                <a:latin typeface="Georgia"/>
                <a:cs typeface="Georgia"/>
              </a:rPr>
              <a:t>Outcomes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8957" y="2752196"/>
            <a:ext cx="1654640" cy="212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00" b="1" spc="3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0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00" b="1" spc="6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00" b="1" spc="56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0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00" b="1" spc="-1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00" b="1" spc="6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00" b="1" spc="6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00" b="1" spc="4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00" b="1" spc="7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00" b="1" spc="4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000493" y="3004036"/>
            <a:ext cx="1280141" cy="212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K</a:t>
            </a:r>
            <a:r>
              <a:rPr sz="1100" b="1" spc="4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100" b="1" spc="3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Y</a:t>
            </a:r>
            <a:r>
              <a:rPr sz="1100" b="1" spc="60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F</a:t>
            </a:r>
            <a:r>
              <a:rPr sz="1100" b="1" spc="7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100" b="1" spc="5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N D</a:t>
            </a:r>
            <a:r>
              <a:rPr sz="1100" b="1" spc="10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100" b="1" spc="-1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100" b="1" spc="7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9A961"/>
                </a:solidFill>
                <a:latin typeface="Calibri"/>
                <a:cs typeface="Calibri"/>
              </a:rPr>
              <a:t>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7875" y="3124100"/>
            <a:ext cx="3249119" cy="254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Cities</a:t>
            </a:r>
            <a:r>
              <a:rPr sz="1500" b="1" spc="-2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appealed</a:t>
            </a:r>
            <a:r>
              <a:rPr sz="1500" b="1" spc="-25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spc="24" dirty="0">
                <a:solidFill>
                  <a:srgbClr val="1A2D5C"/>
                </a:solidFill>
                <a:latin typeface="Georgia"/>
                <a:cs typeface="Georgia"/>
              </a:rPr>
              <a:t>RHNA</a:t>
            </a:r>
            <a:r>
              <a:rPr sz="1500" b="1" spc="-4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numbers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77875" y="3509571"/>
            <a:ext cx="2309082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Based </a:t>
            </a:r>
            <a:r>
              <a:rPr sz="1200" spc="-33" dirty="0">
                <a:solidFill>
                  <a:srgbClr val="1A1A1A"/>
                </a:solidFill>
                <a:latin typeface="Calibri"/>
                <a:cs typeface="Calibri"/>
              </a:rPr>
              <a:t>on</a:t>
            </a:r>
            <a:r>
              <a:rPr sz="1200" spc="3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“changed circumstances”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000493" y="3583025"/>
            <a:ext cx="4133209" cy="33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i="1" spc="-34" dirty="0">
                <a:solidFill>
                  <a:srgbClr val="FFFFFF"/>
                </a:solidFill>
                <a:latin typeface="Georgia"/>
                <a:cs typeface="Georgia"/>
              </a:rPr>
              <a:t>There</a:t>
            </a:r>
            <a:r>
              <a:rPr sz="2050" i="1" dirty="0">
                <a:solidFill>
                  <a:srgbClr val="FFFFFF"/>
                </a:solidFill>
                <a:latin typeface="Georgia"/>
                <a:cs typeface="Georgia"/>
              </a:rPr>
              <a:t> was</a:t>
            </a:r>
            <a:r>
              <a:rPr sz="2050" i="1" spc="-2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84" dirty="0">
                <a:solidFill>
                  <a:srgbClr val="FFFFFF"/>
                </a:solidFill>
                <a:latin typeface="Georgia"/>
                <a:cs typeface="Georgia"/>
              </a:rPr>
              <a:t>no</a:t>
            </a:r>
            <a:r>
              <a:rPr sz="2050" i="1" spc="6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1" dirty="0">
                <a:solidFill>
                  <a:srgbClr val="FFFFFF"/>
                </a:solidFill>
                <a:latin typeface="Georgia"/>
                <a:cs typeface="Georgia"/>
              </a:rPr>
              <a:t>adjustment</a:t>
            </a:r>
            <a:r>
              <a:rPr sz="2050" i="1" spc="-5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36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2050" i="1" spc="-5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60" dirty="0">
                <a:solidFill>
                  <a:srgbClr val="FFFFFF"/>
                </a:solidFill>
                <a:latin typeface="Georgia"/>
                <a:cs typeface="Georgia"/>
              </a:rPr>
              <a:t>RHNA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77875" y="3902356"/>
            <a:ext cx="3057348" cy="254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Appeals</a:t>
            </a:r>
            <a:r>
              <a:rPr sz="1500" b="1" spc="-2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cited</a:t>
            </a:r>
            <a:r>
              <a:rPr sz="1500" b="1" spc="5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spc="-19" dirty="0">
                <a:solidFill>
                  <a:srgbClr val="1A2D5C"/>
                </a:solidFill>
                <a:latin typeface="Georgia"/>
                <a:cs typeface="Georgia"/>
              </a:rPr>
              <a:t>real</a:t>
            </a:r>
            <a:r>
              <a:rPr sz="1500" b="1" spc="2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constraints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000493" y="3888206"/>
            <a:ext cx="3548250" cy="62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i="1" spc="-18" dirty="0">
                <a:solidFill>
                  <a:srgbClr val="FFFFFF"/>
                </a:solidFill>
                <a:latin typeface="Georgia"/>
                <a:cs typeface="Georgia"/>
              </a:rPr>
              <a:t>targets,</a:t>
            </a:r>
            <a:r>
              <a:rPr sz="2050" i="1" spc="-5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13" dirty="0">
                <a:solidFill>
                  <a:srgbClr val="FFFFFF"/>
                </a:solidFill>
                <a:latin typeface="Georgia"/>
                <a:cs typeface="Georgia"/>
              </a:rPr>
              <a:t>even</a:t>
            </a:r>
            <a:r>
              <a:rPr sz="2050" i="1" spc="-4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43" dirty="0">
                <a:solidFill>
                  <a:srgbClr val="FFFFFF"/>
                </a:solidFill>
                <a:latin typeface="Georgia"/>
                <a:cs typeface="Georgia"/>
              </a:rPr>
              <a:t>when</a:t>
            </a:r>
            <a:r>
              <a:rPr sz="2050" i="1" spc="6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9" dirty="0">
                <a:solidFill>
                  <a:srgbClr val="FFFFFF"/>
                </a:solidFill>
                <a:latin typeface="Georgia"/>
                <a:cs typeface="Georgia"/>
              </a:rPr>
              <a:t>conditions</a:t>
            </a:r>
          </a:p>
          <a:p>
            <a:pPr marL="0" marR="0">
              <a:lnSpc>
                <a:spcPts val="2303"/>
              </a:lnSpc>
              <a:spcBef>
                <a:spcPts val="23"/>
              </a:spcBef>
              <a:spcAft>
                <a:spcPts val="0"/>
              </a:spcAft>
            </a:pPr>
            <a:r>
              <a:rPr sz="2050" i="1" spc="-18" dirty="0">
                <a:solidFill>
                  <a:srgbClr val="FFFFFF"/>
                </a:solidFill>
                <a:latin typeface="Georgia"/>
                <a:cs typeface="Georgia"/>
              </a:rPr>
              <a:t>materially</a:t>
            </a:r>
            <a:r>
              <a:rPr sz="2050" i="1" spc="-4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0" dirty="0">
                <a:solidFill>
                  <a:srgbClr val="FFFFFF"/>
                </a:solidFill>
                <a:latin typeface="Georgia"/>
                <a:cs typeface="Georgia"/>
              </a:rPr>
              <a:t>changed.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77875" y="4287525"/>
            <a:ext cx="4902085" cy="224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Wildfire</a:t>
            </a:r>
            <a:r>
              <a:rPr sz="1200" spc="-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risk,</a:t>
            </a:r>
            <a:r>
              <a:rPr sz="1200" spc="2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A1A1A"/>
                </a:solidFill>
                <a:latin typeface="Calibri"/>
                <a:cs typeface="Calibri"/>
              </a:rPr>
              <a:t>evacuation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 limits,</a:t>
            </a:r>
            <a:r>
              <a:rPr sz="1200" spc="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2" dirty="0">
                <a:solidFill>
                  <a:srgbClr val="1A1A1A"/>
                </a:solidFill>
                <a:latin typeface="Calibri"/>
                <a:cs typeface="Calibri"/>
              </a:rPr>
              <a:t>infrastructure</a:t>
            </a:r>
            <a:r>
              <a:rPr sz="1200" spc="4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6" dirty="0">
                <a:solidFill>
                  <a:srgbClr val="1A1A1A"/>
                </a:solidFill>
                <a:latin typeface="Calibri"/>
                <a:cs typeface="Calibri"/>
              </a:rPr>
              <a:t>gaps,</a:t>
            </a:r>
            <a:r>
              <a:rPr sz="1200" spc="4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environmental</a:t>
            </a:r>
            <a:r>
              <a:rPr sz="1200" spc="-1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conditions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77875" y="4681158"/>
            <a:ext cx="3882918" cy="254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4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Reviewed</a:t>
            </a:r>
            <a:r>
              <a:rPr sz="1500" b="1" spc="4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spc="-68" dirty="0">
                <a:solidFill>
                  <a:srgbClr val="1A2D5C"/>
                </a:solidFill>
                <a:latin typeface="Georgia"/>
                <a:cs typeface="Georgia"/>
              </a:rPr>
              <a:t>by</a:t>
            </a:r>
            <a:r>
              <a:rPr sz="1500" b="1" spc="11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spc="-10" dirty="0">
                <a:solidFill>
                  <a:srgbClr val="1A2D5C"/>
                </a:solidFill>
                <a:latin typeface="Georgia"/>
                <a:cs typeface="Georgia"/>
              </a:rPr>
              <a:t>regional</a:t>
            </a:r>
            <a:r>
              <a:rPr sz="1500" b="1" spc="1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agencies</a:t>
            </a:r>
            <a:r>
              <a:rPr sz="1500" b="1" spc="-2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(COGs)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77875" y="5065781"/>
            <a:ext cx="2537311" cy="224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Each appeal</a:t>
            </a:r>
            <a:r>
              <a:rPr sz="1200" spc="-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heard</a:t>
            </a:r>
            <a:r>
              <a:rPr sz="1200" spc="-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49" dirty="0">
                <a:solidFill>
                  <a:srgbClr val="1A1A1A"/>
                </a:solidFill>
                <a:latin typeface="Calibri"/>
                <a:cs typeface="Calibri"/>
              </a:rPr>
              <a:t>at</a:t>
            </a:r>
            <a:r>
              <a:rPr sz="1200" spc="4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200" spc="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4" dirty="0">
                <a:solidFill>
                  <a:srgbClr val="1A1A1A"/>
                </a:solidFill>
                <a:latin typeface="Calibri"/>
                <a:cs typeface="Calibri"/>
              </a:rPr>
              <a:t>regional</a:t>
            </a:r>
            <a:r>
              <a:rPr sz="1200" spc="6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spc="-16" dirty="0">
                <a:solidFill>
                  <a:srgbClr val="1A1A1A"/>
                </a:solidFill>
                <a:latin typeface="Calibri"/>
                <a:cs typeface="Calibri"/>
              </a:rPr>
              <a:t>level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000493" y="5201215"/>
            <a:ext cx="1878780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L O</a:t>
            </a:r>
            <a:r>
              <a:rPr sz="1150" b="1" spc="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150" b="1" spc="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K</a:t>
            </a:r>
            <a:r>
              <a:rPr sz="1150" b="1" spc="1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150" b="1" spc="3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150" b="1" spc="3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G</a:t>
            </a:r>
            <a:r>
              <a:rPr sz="1150" b="1" spc="50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F</a:t>
            </a:r>
            <a:r>
              <a:rPr sz="1150" b="1" spc="3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150" b="1" spc="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R W</a:t>
            </a:r>
            <a:r>
              <a:rPr sz="1150" b="1" spc="4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1150" b="1" spc="1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R 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77875" y="5459059"/>
            <a:ext cx="1944193" cy="254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All appeals</a:t>
            </a:r>
            <a:r>
              <a:rPr sz="1500" b="1" spc="5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1A2D5C"/>
                </a:solidFill>
                <a:latin typeface="Georgia"/>
                <a:cs typeface="Georgia"/>
              </a:rPr>
              <a:t>denied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00493" y="5589689"/>
            <a:ext cx="4002686" cy="626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b="1" i="1" spc="-43" dirty="0">
                <a:solidFill>
                  <a:srgbClr val="C9A961"/>
                </a:solidFill>
                <a:latin typeface="Georgia"/>
                <a:cs typeface="Georgia"/>
              </a:rPr>
              <a:t>The</a:t>
            </a:r>
            <a:r>
              <a:rPr sz="2050" b="1" i="1" spc="25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24" dirty="0">
                <a:solidFill>
                  <a:srgbClr val="C9A961"/>
                </a:solidFill>
                <a:latin typeface="Georgia"/>
                <a:cs typeface="Georgia"/>
              </a:rPr>
              <a:t>next</a:t>
            </a:r>
            <a:r>
              <a:rPr sz="2050" b="1" i="1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60" dirty="0">
                <a:solidFill>
                  <a:srgbClr val="C9A961"/>
                </a:solidFill>
                <a:latin typeface="Georgia"/>
                <a:cs typeface="Georgia"/>
              </a:rPr>
              <a:t>RHNA</a:t>
            </a:r>
            <a:r>
              <a:rPr sz="2050" b="1" i="1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24" dirty="0">
                <a:solidFill>
                  <a:srgbClr val="C9A961"/>
                </a:solidFill>
                <a:latin typeface="Georgia"/>
                <a:cs typeface="Georgia"/>
              </a:rPr>
              <a:t>cycle</a:t>
            </a:r>
            <a:r>
              <a:rPr sz="2050" b="1" i="1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28" dirty="0">
                <a:solidFill>
                  <a:srgbClr val="C9A961"/>
                </a:solidFill>
                <a:latin typeface="Georgia"/>
                <a:cs typeface="Georgia"/>
              </a:rPr>
              <a:t>will</a:t>
            </a:r>
            <a:r>
              <a:rPr sz="2050" b="1" i="1" spc="52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46" dirty="0">
                <a:solidFill>
                  <a:srgbClr val="C9A961"/>
                </a:solidFill>
                <a:latin typeface="Georgia"/>
                <a:cs typeface="Georgia"/>
              </a:rPr>
              <a:t>not</a:t>
            </a:r>
          </a:p>
          <a:p>
            <a:pPr marL="0" marR="0">
              <a:lnSpc>
                <a:spcPts val="2303"/>
              </a:lnSpc>
              <a:spcBef>
                <a:spcPts val="26"/>
              </a:spcBef>
              <a:spcAft>
                <a:spcPts val="0"/>
              </a:spcAft>
            </a:pPr>
            <a:r>
              <a:rPr sz="2050" b="1" i="1" spc="-16" dirty="0">
                <a:solidFill>
                  <a:srgbClr val="C9A961"/>
                </a:solidFill>
                <a:latin typeface="Georgia"/>
                <a:cs typeface="Georgia"/>
              </a:rPr>
              <a:t>allow</a:t>
            </a:r>
            <a:r>
              <a:rPr sz="2050" b="1" i="1" spc="-91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2050" b="1" i="1" spc="-26" dirty="0">
                <a:solidFill>
                  <a:srgbClr val="C9A961"/>
                </a:solidFill>
                <a:latin typeface="Georgia"/>
                <a:cs typeface="Georgia"/>
              </a:rPr>
              <a:t>appeals.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7875" y="5844228"/>
            <a:ext cx="2267402" cy="224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7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4" dirty="0">
                <a:solidFill>
                  <a:srgbClr val="1A1A1A"/>
                </a:solidFill>
                <a:latin typeface="Calibri"/>
                <a:cs typeface="Calibri"/>
              </a:rPr>
              <a:t>No</a:t>
            </a:r>
            <a:r>
              <a:rPr sz="1200" spc="9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adjustment </a:t>
            </a:r>
            <a:r>
              <a:rPr sz="1200" spc="-27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200" spc="9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A1A1A"/>
                </a:solidFill>
                <a:latin typeface="Calibri"/>
                <a:cs typeface="Calibri"/>
              </a:rPr>
              <a:t>assigned targets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1354816" y="6584387"/>
            <a:ext cx="421328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8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3769986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12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17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74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16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8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77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74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7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50" b="1" spc="10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6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U</a:t>
            </a:r>
            <a:r>
              <a:rPr sz="1150" b="1" spc="11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8957" y="829324"/>
            <a:ext cx="4671053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39" dirty="0">
                <a:solidFill>
                  <a:srgbClr val="1A2D5C"/>
                </a:solidFill>
                <a:latin typeface="Georgia"/>
                <a:cs typeface="Georgia"/>
              </a:rPr>
              <a:t>The</a:t>
            </a:r>
            <a:r>
              <a:rPr sz="3250" b="1" spc="-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2" dirty="0">
                <a:solidFill>
                  <a:srgbClr val="1A2D5C"/>
                </a:solidFill>
                <a:latin typeface="Georgia"/>
                <a:cs typeface="Georgia"/>
              </a:rPr>
              <a:t>Housing</a:t>
            </a:r>
            <a:r>
              <a:rPr sz="3250" b="1" spc="-5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2" dirty="0">
                <a:solidFill>
                  <a:srgbClr val="1A2D5C"/>
                </a:solidFill>
                <a:latin typeface="Georgia"/>
                <a:cs typeface="Georgia"/>
              </a:rPr>
              <a:t>Element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7875" y="2566803"/>
            <a:ext cx="210854" cy="43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55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B02A2A"/>
                </a:solidFill>
                <a:latin typeface="Georgia"/>
                <a:cs typeface="Georgia"/>
              </a:rPr>
              <a:t>1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84116" y="2566803"/>
            <a:ext cx="259080" cy="43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55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B02A2A"/>
                </a:solidFill>
                <a:latin typeface="Georgia"/>
                <a:cs typeface="Georgia"/>
              </a:rPr>
              <a:t>2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190230" y="2566803"/>
            <a:ext cx="258391" cy="43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55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B02A2A"/>
                </a:solidFill>
                <a:latin typeface="Georgia"/>
                <a:cs typeface="Georgia"/>
              </a:rPr>
              <a:t>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830564" y="2588062"/>
            <a:ext cx="2531558" cy="5041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92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1A2D5C"/>
                </a:solidFill>
                <a:latin typeface="Georgia"/>
                <a:cs typeface="Georgia"/>
              </a:rPr>
              <a:t>Environmental</a:t>
            </a:r>
            <a:r>
              <a:rPr sz="1600" b="1" spc="1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1A2D5C"/>
                </a:solidFill>
                <a:latin typeface="Georgia"/>
                <a:cs typeface="Georgia"/>
              </a:rPr>
              <a:t>Impact</a:t>
            </a:r>
          </a:p>
          <a:p>
            <a:pPr marL="0" marR="0">
              <a:lnSpc>
                <a:spcPts val="1792"/>
              </a:lnSpc>
              <a:spcBef>
                <a:spcPts val="84"/>
              </a:spcBef>
              <a:spcAft>
                <a:spcPts val="0"/>
              </a:spcAft>
            </a:pPr>
            <a:r>
              <a:rPr sz="1600" b="1" dirty="0">
                <a:solidFill>
                  <a:srgbClr val="1A2D5C"/>
                </a:solidFill>
                <a:latin typeface="Georgia"/>
                <a:cs typeface="Georgia"/>
              </a:rPr>
              <a:t>Report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18336" y="2701002"/>
            <a:ext cx="1562715" cy="265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89"/>
              </a:lnSpc>
              <a:spcBef>
                <a:spcPts val="0"/>
              </a:spcBef>
              <a:spcAft>
                <a:spcPts val="0"/>
              </a:spcAft>
            </a:pPr>
            <a:r>
              <a:rPr sz="1550" b="1" spc="28" dirty="0">
                <a:solidFill>
                  <a:srgbClr val="1A2D5C"/>
                </a:solidFill>
                <a:latin typeface="Georgia"/>
                <a:cs typeface="Georgia"/>
              </a:rPr>
              <a:t>Site</a:t>
            </a:r>
            <a:r>
              <a:rPr sz="1550" b="1" spc="45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50" b="1" spc="30" dirty="0">
                <a:solidFill>
                  <a:srgbClr val="1A2D5C"/>
                </a:solidFill>
                <a:latin typeface="Georgia"/>
                <a:cs typeface="Georgia"/>
              </a:rPr>
              <a:t>the</a:t>
            </a:r>
            <a:r>
              <a:rPr sz="1550" b="1" spc="-2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50" b="1" spc="39" dirty="0">
                <a:solidFill>
                  <a:srgbClr val="1A2D5C"/>
                </a:solidFill>
                <a:latin typeface="Georgia"/>
                <a:cs typeface="Georgia"/>
              </a:rPr>
              <a:t>Units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24450" y="2701002"/>
            <a:ext cx="1720888" cy="265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89"/>
              </a:lnSpc>
              <a:spcBef>
                <a:spcPts val="0"/>
              </a:spcBef>
              <a:spcAft>
                <a:spcPts val="0"/>
              </a:spcAft>
            </a:pPr>
            <a:r>
              <a:rPr sz="1550" b="1" spc="34" dirty="0">
                <a:solidFill>
                  <a:srgbClr val="1A2D5C"/>
                </a:solidFill>
                <a:latin typeface="Georgia"/>
                <a:cs typeface="Georgia"/>
              </a:rPr>
              <a:t>Safety</a:t>
            </a:r>
            <a:r>
              <a:rPr sz="1550" b="1" spc="-1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50" b="1" spc="28" dirty="0">
                <a:solidFill>
                  <a:srgbClr val="1A2D5C"/>
                </a:solidFill>
                <a:latin typeface="Georgia"/>
                <a:cs typeface="Georgia"/>
              </a:rPr>
              <a:t>Element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77875" y="3363167"/>
            <a:ext cx="2951049" cy="636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spc="-27" dirty="0">
                <a:solidFill>
                  <a:srgbClr val="1A1A1A"/>
                </a:solidFill>
                <a:latin typeface="Calibri"/>
                <a:cs typeface="Calibri"/>
              </a:rPr>
              <a:t>In</a:t>
            </a:r>
            <a:r>
              <a:rPr sz="1300" spc="9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48" dirty="0">
                <a:solidFill>
                  <a:srgbClr val="1A1A1A"/>
                </a:solidFill>
                <a:latin typeface="Calibri"/>
                <a:cs typeface="Calibri"/>
              </a:rPr>
              <a:t>fo</a:t>
            </a:r>
            <a:r>
              <a:rPr sz="1300" spc="-23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ur income</a:t>
            </a:r>
            <a:r>
              <a:rPr sz="1300" spc="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categories</a:t>
            </a:r>
            <a:r>
              <a:rPr sz="1300" spc="7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— with a</a:t>
            </a:r>
            <a:r>
              <a:rPr sz="1300" spc="5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buffer</a:t>
            </a:r>
          </a:p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above</a:t>
            </a:r>
            <a:r>
              <a:rPr sz="1300" spc="3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300" spc="3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1A1A1A"/>
                </a:solidFill>
                <a:latin typeface="Calibri"/>
                <a:cs typeface="Calibri"/>
              </a:rPr>
              <a:t>RHNA</a:t>
            </a:r>
            <a:r>
              <a:rPr sz="1300" spc="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21" dirty="0">
                <a:solidFill>
                  <a:srgbClr val="1A1A1A"/>
                </a:solidFill>
                <a:latin typeface="Calibri"/>
                <a:cs typeface="Calibri"/>
              </a:rPr>
              <a:t>number.</a:t>
            </a:r>
            <a:r>
              <a:rPr sz="1300" spc="7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29" dirty="0">
                <a:solidFill>
                  <a:srgbClr val="1A1A1A"/>
                </a:solidFill>
                <a:latin typeface="Calibri"/>
                <a:cs typeface="Calibri"/>
              </a:rPr>
              <a:t>Very</a:t>
            </a:r>
            <a:r>
              <a:rPr sz="1300" spc="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specific</a:t>
            </a:r>
          </a:p>
          <a:p>
            <a:pPr marL="0" marR="0">
              <a:lnSpc>
                <a:spcPts val="1559"/>
              </a:lnSpc>
              <a:spcBef>
                <a:spcPts val="17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category</a:t>
            </a:r>
            <a:r>
              <a:rPr sz="1300" spc="2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1A1A1A"/>
                </a:solidFill>
                <a:latin typeface="Calibri"/>
                <a:cs typeface="Calibri"/>
              </a:rPr>
              <a:t>targets</a:t>
            </a:r>
            <a:r>
              <a:rPr sz="1300" spc="3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9" dirty="0">
                <a:solidFill>
                  <a:srgbClr val="1A1A1A"/>
                </a:solidFill>
                <a:latin typeface="Calibri"/>
                <a:cs typeface="Calibri"/>
              </a:rPr>
              <a:t>must</a:t>
            </a:r>
            <a:r>
              <a:rPr sz="1300" spc="3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1A1A1A"/>
                </a:solidFill>
                <a:latin typeface="Calibri"/>
                <a:cs typeface="Calibri"/>
              </a:rPr>
              <a:t>be</a:t>
            </a:r>
            <a:r>
              <a:rPr sz="1300" spc="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sited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484116" y="3363167"/>
            <a:ext cx="3039084" cy="636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Address</a:t>
            </a:r>
            <a:r>
              <a:rPr sz="1300" spc="-5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fire,</a:t>
            </a:r>
            <a:r>
              <a:rPr sz="1300" spc="5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1A1A1A"/>
                </a:solidFill>
                <a:latin typeface="Calibri"/>
                <a:cs typeface="Calibri"/>
              </a:rPr>
              <a:t>flood,</a:t>
            </a:r>
            <a:r>
              <a:rPr sz="1300" spc="6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evacuation,</a:t>
            </a:r>
            <a:r>
              <a:rPr sz="130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20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  <a:r>
              <a:rPr sz="1300" spc="-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other</a:t>
            </a:r>
          </a:p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spc="-10" dirty="0">
                <a:solidFill>
                  <a:srgbClr val="1A1A1A"/>
                </a:solidFill>
                <a:latin typeface="Calibri"/>
                <a:cs typeface="Calibri"/>
              </a:rPr>
              <a:t>hazards</a:t>
            </a:r>
            <a:r>
              <a:rPr sz="1300" spc="5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— </a:t>
            </a:r>
            <a:r>
              <a:rPr sz="1300" spc="-10" dirty="0">
                <a:solidFill>
                  <a:srgbClr val="1A1A1A"/>
                </a:solidFill>
                <a:latin typeface="Calibri"/>
                <a:cs typeface="Calibri"/>
              </a:rPr>
              <a:t>but</a:t>
            </a:r>
            <a:r>
              <a:rPr sz="1300" spc="2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27" dirty="0">
                <a:solidFill>
                  <a:srgbClr val="1A1A1A"/>
                </a:solidFill>
                <a:latin typeface="Calibri"/>
                <a:cs typeface="Calibri"/>
              </a:rPr>
              <a:t>not</a:t>
            </a:r>
            <a:r>
              <a:rPr sz="1300" spc="-8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use</a:t>
            </a:r>
            <a:r>
              <a:rPr sz="1300" spc="2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300" spc="3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5" dirty="0">
                <a:solidFill>
                  <a:srgbClr val="1A1A1A"/>
                </a:solidFill>
                <a:latin typeface="Calibri"/>
                <a:cs typeface="Calibri"/>
              </a:rPr>
              <a:t>report</a:t>
            </a:r>
            <a:r>
              <a:rPr sz="1300" spc="3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13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300" spc="-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inhibit</a:t>
            </a:r>
          </a:p>
          <a:p>
            <a:pPr marL="0" marR="0">
              <a:lnSpc>
                <a:spcPts val="1559"/>
              </a:lnSpc>
              <a:spcBef>
                <a:spcPts val="17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housung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190230" y="3363167"/>
            <a:ext cx="3142137" cy="636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Full EIR</a:t>
            </a:r>
            <a:r>
              <a:rPr sz="1300" spc="-3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7" dirty="0">
                <a:solidFill>
                  <a:srgbClr val="1A1A1A"/>
                </a:solidFill>
                <a:latin typeface="Calibri"/>
                <a:cs typeface="Calibri"/>
              </a:rPr>
              <a:t>for</a:t>
            </a:r>
            <a:r>
              <a:rPr sz="1300" spc="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300" spc="3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housing</a:t>
            </a:r>
            <a:r>
              <a:rPr sz="130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element,</a:t>
            </a:r>
            <a:r>
              <a:rPr sz="1300" spc="6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1A1A1A"/>
                </a:solidFill>
                <a:latin typeface="Calibri"/>
                <a:cs typeface="Calibri"/>
              </a:rPr>
              <a:t>but</a:t>
            </a:r>
            <a:r>
              <a:rPr sz="1300" spc="2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1" dirty="0">
                <a:solidFill>
                  <a:srgbClr val="1A1A1A"/>
                </a:solidFill>
                <a:latin typeface="Calibri"/>
                <a:cs typeface="Calibri"/>
              </a:rPr>
              <a:t>not</a:t>
            </a:r>
            <a:r>
              <a:rPr sz="1300" spc="3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use</a:t>
            </a:r>
          </a:p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specific</a:t>
            </a:r>
            <a:r>
              <a:rPr sz="1300" spc="5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6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  <a:r>
              <a:rPr sz="1300" spc="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unavoidable</a:t>
            </a:r>
            <a:r>
              <a:rPr sz="1300" spc="3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impacts</a:t>
            </a:r>
            <a:r>
              <a:rPr sz="1300" spc="2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13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300" spc="-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limit</a:t>
            </a:r>
          </a:p>
          <a:p>
            <a:pPr marL="0" marR="0">
              <a:lnSpc>
                <a:spcPts val="1559"/>
              </a:lnSpc>
              <a:spcBef>
                <a:spcPts val="17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housing.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77875" y="4626998"/>
            <a:ext cx="267175" cy="43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55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B02A2A"/>
                </a:solidFill>
                <a:latin typeface="Georgia"/>
                <a:cs typeface="Georgia"/>
              </a:rPr>
              <a:t>4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484116" y="4626998"/>
            <a:ext cx="249435" cy="43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55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B02A2A"/>
                </a:solidFill>
                <a:latin typeface="Georgia"/>
                <a:cs typeface="Georgia"/>
              </a:rPr>
              <a:t>5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190230" y="4626998"/>
            <a:ext cx="266659" cy="43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55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B02A2A"/>
                </a:solidFill>
                <a:latin typeface="Georgia"/>
                <a:cs typeface="Georgia"/>
              </a:rPr>
              <a:t>6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418336" y="4648383"/>
            <a:ext cx="1886828" cy="2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92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1A2D5C"/>
                </a:solidFill>
                <a:latin typeface="Georgia"/>
                <a:cs typeface="Georgia"/>
              </a:rPr>
              <a:t>Demographics</a:t>
            </a:r>
            <a:r>
              <a:rPr sz="1600" b="1" spc="-2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1A2D5C"/>
                </a:solidFill>
                <a:latin typeface="Georgia"/>
                <a:cs typeface="Georgia"/>
              </a:rPr>
              <a:t>&amp;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830564" y="4648383"/>
            <a:ext cx="1974070" cy="2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92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1A2D5C"/>
                </a:solidFill>
                <a:latin typeface="Georgia"/>
                <a:cs typeface="Georgia"/>
              </a:rPr>
              <a:t>Upzone</a:t>
            </a:r>
            <a:r>
              <a:rPr sz="1600" b="1" spc="3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1A2D5C"/>
                </a:solidFill>
                <a:latin typeface="Georgia"/>
                <a:cs typeface="Georgia"/>
              </a:rPr>
              <a:t>&amp;</a:t>
            </a:r>
            <a:r>
              <a:rPr sz="1600" b="1" spc="-3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600" b="1" spc="13" dirty="0">
                <a:solidFill>
                  <a:srgbClr val="1A2D5C"/>
                </a:solidFill>
                <a:latin typeface="Georgia"/>
                <a:cs typeface="Georgia"/>
              </a:rPr>
              <a:t>Update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124450" y="4761323"/>
            <a:ext cx="1292130" cy="2653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89"/>
              </a:lnSpc>
              <a:spcBef>
                <a:spcPts val="0"/>
              </a:spcBef>
              <a:spcAft>
                <a:spcPts val="0"/>
              </a:spcAft>
            </a:pPr>
            <a:r>
              <a:rPr sz="1550" b="1" spc="42" dirty="0">
                <a:solidFill>
                  <a:srgbClr val="1A2D5C"/>
                </a:solidFill>
                <a:latin typeface="Georgia"/>
                <a:cs typeface="Georgia"/>
              </a:rPr>
              <a:t>AFFH</a:t>
            </a:r>
            <a:r>
              <a:rPr sz="1550" b="1" spc="2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550" b="1" spc="29" dirty="0">
                <a:solidFill>
                  <a:srgbClr val="1A2D5C"/>
                </a:solidFill>
                <a:latin typeface="Georgia"/>
                <a:cs typeface="Georgia"/>
              </a:rPr>
              <a:t>Plan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418336" y="4886762"/>
            <a:ext cx="1094991" cy="2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92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1A2D5C"/>
                </a:solidFill>
                <a:latin typeface="Georgia"/>
                <a:cs typeface="Georgia"/>
              </a:rPr>
              <a:t>Statistics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830564" y="4886762"/>
            <a:ext cx="1512313" cy="2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92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1A2D5C"/>
                </a:solidFill>
                <a:latin typeface="Georgia"/>
                <a:cs typeface="Georgia"/>
              </a:rPr>
              <a:t>General</a:t>
            </a:r>
            <a:r>
              <a:rPr sz="1600" b="1" spc="2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1A2D5C"/>
                </a:solidFill>
                <a:latin typeface="Georgia"/>
                <a:cs typeface="Georgia"/>
              </a:rPr>
              <a:t>Plan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484116" y="5324301"/>
            <a:ext cx="3179269" cy="83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Affirmatively</a:t>
            </a:r>
            <a:r>
              <a:rPr sz="1300" spc="1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Furthering </a:t>
            </a:r>
            <a:r>
              <a:rPr sz="1300" spc="-36" dirty="0">
                <a:solidFill>
                  <a:srgbClr val="1A1A1A"/>
                </a:solidFill>
                <a:latin typeface="Calibri"/>
                <a:cs typeface="Calibri"/>
              </a:rPr>
              <a:t>Fa</a:t>
            </a:r>
            <a:r>
              <a:rPr sz="1300" spc="-2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ir Housing</a:t>
            </a:r>
            <a:r>
              <a:rPr sz="1300" spc="3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— a</a:t>
            </a:r>
          </a:p>
          <a:p>
            <a:pPr marL="0" marR="0">
              <a:lnSpc>
                <a:spcPts val="1556"/>
              </a:lnSpc>
              <a:spcBef>
                <a:spcPts val="0"/>
              </a:spcBef>
              <a:spcAft>
                <a:spcPts val="0"/>
              </a:spcAft>
            </a:pPr>
            <a:r>
              <a:rPr sz="1250" spc="10" dirty="0">
                <a:solidFill>
                  <a:srgbClr val="1A1A1A"/>
                </a:solidFill>
                <a:latin typeface="Calibri"/>
                <a:cs typeface="Calibri"/>
              </a:rPr>
              <a:t>federally</a:t>
            </a:r>
            <a:r>
              <a:rPr sz="1250" spc="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25" dirty="0">
                <a:solidFill>
                  <a:srgbClr val="1A1A1A"/>
                </a:solidFill>
                <a:latin typeface="Calibri"/>
                <a:cs typeface="Calibri"/>
              </a:rPr>
              <a:t>rooted</a:t>
            </a:r>
            <a:r>
              <a:rPr sz="12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1A1A1A"/>
                </a:solidFill>
                <a:latin typeface="Calibri"/>
                <a:cs typeface="Calibri"/>
              </a:rPr>
              <a:t>plan</a:t>
            </a:r>
            <a:r>
              <a:rPr sz="1250" spc="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52" dirty="0">
                <a:solidFill>
                  <a:srgbClr val="1A1A1A"/>
                </a:solidFill>
                <a:latin typeface="Calibri"/>
                <a:cs typeface="Calibri"/>
              </a:rPr>
              <a:t>now</a:t>
            </a:r>
            <a:r>
              <a:rPr sz="1250" spc="-2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34" dirty="0">
                <a:solidFill>
                  <a:srgbClr val="1A1A1A"/>
                </a:solidFill>
                <a:latin typeface="Calibri"/>
                <a:cs typeface="Calibri"/>
              </a:rPr>
              <a:t>used</a:t>
            </a:r>
            <a:r>
              <a:rPr sz="12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3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2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21" dirty="0">
                <a:solidFill>
                  <a:srgbClr val="1A1A1A"/>
                </a:solidFill>
                <a:latin typeface="Calibri"/>
                <a:cs typeface="Calibri"/>
              </a:rPr>
              <a:t>densify</a:t>
            </a:r>
          </a:p>
          <a:p>
            <a:pPr marL="0" marR="0">
              <a:lnSpc>
                <a:spcPts val="1556"/>
              </a:lnSpc>
              <a:spcBef>
                <a:spcPts val="21"/>
              </a:spcBef>
              <a:spcAft>
                <a:spcPts val="0"/>
              </a:spcAft>
            </a:pPr>
            <a:r>
              <a:rPr sz="1250" spc="17" dirty="0">
                <a:solidFill>
                  <a:srgbClr val="1A1A1A"/>
                </a:solidFill>
                <a:latin typeface="Calibri"/>
                <a:cs typeface="Calibri"/>
              </a:rPr>
              <a:t>“opportunity</a:t>
            </a:r>
            <a:r>
              <a:rPr sz="1250" spc="3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30" dirty="0">
                <a:solidFill>
                  <a:srgbClr val="1A1A1A"/>
                </a:solidFill>
                <a:latin typeface="Calibri"/>
                <a:cs typeface="Calibri"/>
              </a:rPr>
              <a:t>zones”</a:t>
            </a:r>
            <a:r>
              <a:rPr sz="1250" spc="-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16" dirty="0">
                <a:solidFill>
                  <a:srgbClr val="1A1A1A"/>
                </a:solidFill>
                <a:latin typeface="Calibri"/>
                <a:cs typeface="Calibri"/>
              </a:rPr>
              <a:t>with </a:t>
            </a:r>
            <a:r>
              <a:rPr sz="1250" spc="33" dirty="0">
                <a:solidFill>
                  <a:srgbClr val="1A1A1A"/>
                </a:solidFill>
                <a:latin typeface="Calibri"/>
                <a:cs typeface="Calibri"/>
              </a:rPr>
              <a:t>very</a:t>
            </a:r>
            <a:r>
              <a:rPr sz="1250" spc="-5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1A1A1A"/>
                </a:solidFill>
                <a:latin typeface="Calibri"/>
                <a:cs typeface="Calibri"/>
              </a:rPr>
              <a:t>low</a:t>
            </a:r>
            <a:r>
              <a:rPr sz="1250" spc="-2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  <a:r>
              <a:rPr sz="1250" spc="9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12" dirty="0">
                <a:solidFill>
                  <a:srgbClr val="1A1A1A"/>
                </a:solidFill>
                <a:latin typeface="Calibri"/>
                <a:cs typeface="Calibri"/>
              </a:rPr>
              <a:t>low</a:t>
            </a:r>
          </a:p>
          <a:p>
            <a:pPr marL="0" marR="0">
              <a:lnSpc>
                <a:spcPts val="1559"/>
              </a:lnSpc>
              <a:spcBef>
                <a:spcPts val="16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income</a:t>
            </a:r>
            <a:r>
              <a:rPr sz="1300" spc="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units,</a:t>
            </a:r>
            <a:r>
              <a:rPr sz="1300" spc="-2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regardless</a:t>
            </a:r>
            <a:r>
              <a:rPr sz="1300" spc="2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2" dirty="0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300" spc="7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economic</a:t>
            </a:r>
            <a:r>
              <a:rPr sz="1300" spc="-1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factors.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190230" y="5324301"/>
            <a:ext cx="3194101" cy="83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spc="-18" dirty="0">
                <a:solidFill>
                  <a:srgbClr val="1A1A1A"/>
                </a:solidFill>
                <a:latin typeface="Calibri"/>
                <a:cs typeface="Calibri"/>
              </a:rPr>
              <a:t>Rezone</a:t>
            </a:r>
            <a:r>
              <a:rPr sz="1300" spc="4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6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  <a:r>
              <a:rPr sz="1300" spc="7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upzone,</a:t>
            </a:r>
            <a:r>
              <a:rPr sz="130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even in</a:t>
            </a:r>
            <a:r>
              <a:rPr sz="1300" spc="7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1A1A1A"/>
                </a:solidFill>
                <a:latin typeface="Calibri"/>
                <a:cs typeface="Calibri"/>
              </a:rPr>
              <a:t>hazards</a:t>
            </a:r>
            <a:r>
              <a:rPr sz="1300" spc="3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6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</a:p>
          <a:p>
            <a:pPr marL="0" marR="0">
              <a:lnSpc>
                <a:spcPts val="1556"/>
              </a:lnSpc>
              <a:spcBef>
                <a:spcPts val="0"/>
              </a:spcBef>
              <a:spcAft>
                <a:spcPts val="0"/>
              </a:spcAft>
            </a:pPr>
            <a:r>
              <a:rPr sz="1250" spc="19" dirty="0">
                <a:solidFill>
                  <a:srgbClr val="1A1A1A"/>
                </a:solidFill>
                <a:latin typeface="Calibri"/>
                <a:cs typeface="Calibri"/>
              </a:rPr>
              <a:t>environmentally</a:t>
            </a:r>
            <a:r>
              <a:rPr sz="1250" spc="3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19" dirty="0">
                <a:solidFill>
                  <a:srgbClr val="1A1A1A"/>
                </a:solidFill>
                <a:latin typeface="Calibri"/>
                <a:cs typeface="Calibri"/>
              </a:rPr>
              <a:t>sensitive</a:t>
            </a:r>
            <a:r>
              <a:rPr sz="1250" spc="-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20" dirty="0">
                <a:solidFill>
                  <a:srgbClr val="1A1A1A"/>
                </a:solidFill>
                <a:latin typeface="Calibri"/>
                <a:cs typeface="Calibri"/>
              </a:rPr>
              <a:t>areas;</a:t>
            </a:r>
            <a:r>
              <a:rPr sz="1250" spc="3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17" dirty="0">
                <a:solidFill>
                  <a:srgbClr val="1A1A1A"/>
                </a:solidFill>
                <a:latin typeface="Calibri"/>
                <a:cs typeface="Calibri"/>
              </a:rPr>
              <a:t>update</a:t>
            </a:r>
            <a:r>
              <a:rPr sz="1250" spc="5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23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</a:p>
          <a:p>
            <a:pPr marL="0" marR="0">
              <a:lnSpc>
                <a:spcPts val="1556"/>
              </a:lnSpc>
              <a:spcBef>
                <a:spcPts val="21"/>
              </a:spcBef>
              <a:spcAft>
                <a:spcPts val="0"/>
              </a:spcAft>
            </a:pPr>
            <a:r>
              <a:rPr sz="1250" spc="16" dirty="0">
                <a:solidFill>
                  <a:srgbClr val="1A1A1A"/>
                </a:solidFill>
                <a:latin typeface="Calibri"/>
                <a:cs typeface="Calibri"/>
              </a:rPr>
              <a:t>General</a:t>
            </a:r>
            <a:r>
              <a:rPr sz="1250" spc="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38" dirty="0">
                <a:solidFill>
                  <a:srgbClr val="1A1A1A"/>
                </a:solidFill>
                <a:latin typeface="Calibri"/>
                <a:cs typeface="Calibri"/>
              </a:rPr>
              <a:t>Plan</a:t>
            </a:r>
            <a:r>
              <a:rPr sz="12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3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2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19" dirty="0">
                <a:solidFill>
                  <a:srgbClr val="1A1A1A"/>
                </a:solidFill>
                <a:latin typeface="Calibri"/>
                <a:cs typeface="Calibri"/>
              </a:rPr>
              <a:t>match.</a:t>
            </a:r>
            <a:r>
              <a:rPr sz="1250" spc="-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27" dirty="0">
                <a:solidFill>
                  <a:srgbClr val="1A1A1A"/>
                </a:solidFill>
                <a:latin typeface="Calibri"/>
                <a:cs typeface="Calibri"/>
              </a:rPr>
              <a:t>Careful</a:t>
            </a:r>
            <a:r>
              <a:rPr sz="12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spc="18" dirty="0">
                <a:solidFill>
                  <a:srgbClr val="1A1A1A"/>
                </a:solidFill>
                <a:latin typeface="Calibri"/>
                <a:cs typeface="Calibri"/>
              </a:rPr>
              <a:t>upzoning</a:t>
            </a:r>
            <a:r>
              <a:rPr sz="1250" spc="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1A1A1A"/>
                </a:solidFill>
                <a:latin typeface="Calibri"/>
                <a:cs typeface="Calibri"/>
              </a:rPr>
              <a:t>later</a:t>
            </a:r>
          </a:p>
          <a:p>
            <a:pPr marL="0" marR="0">
              <a:lnSpc>
                <a:spcPts val="1559"/>
              </a:lnSpc>
              <a:spcBef>
                <a:spcPts val="16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subject</a:t>
            </a:r>
            <a:r>
              <a:rPr sz="1300" spc="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13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300" spc="-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density</a:t>
            </a:r>
            <a:r>
              <a:rPr sz="1300" spc="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1A1A1A"/>
                </a:solidFill>
                <a:latin typeface="Calibri"/>
                <a:cs typeface="Calibri"/>
              </a:rPr>
              <a:t>bonus</a:t>
            </a:r>
            <a:r>
              <a:rPr sz="1300" spc="3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42" dirty="0">
                <a:solidFill>
                  <a:srgbClr val="1A1A1A"/>
                </a:solidFill>
                <a:latin typeface="Calibri"/>
                <a:cs typeface="Calibri"/>
              </a:rPr>
              <a:t>law.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77875" y="5423361"/>
            <a:ext cx="3113254" cy="636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Detailed documentation </a:t>
            </a:r>
            <a:r>
              <a:rPr sz="1300" spc="-12" dirty="0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300" spc="7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population </a:t>
            </a:r>
            <a:r>
              <a:rPr sz="1300" spc="-16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</a:p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need,</a:t>
            </a:r>
            <a:r>
              <a:rPr sz="1300" spc="-2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with required language</a:t>
            </a:r>
            <a:r>
              <a:rPr sz="1300" spc="3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describing the</a:t>
            </a:r>
          </a:p>
          <a:p>
            <a:pPr marL="0" marR="0">
              <a:lnSpc>
                <a:spcPts val="1559"/>
              </a:lnSpc>
              <a:spcBef>
                <a:spcPts val="18"/>
              </a:spcBef>
              <a:spcAft>
                <a:spcPts val="0"/>
              </a:spcAft>
            </a:pP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housing</a:t>
            </a:r>
            <a:r>
              <a:rPr sz="130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crisis</a:t>
            </a:r>
            <a:r>
              <a:rPr sz="1300" spc="2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22" dirty="0">
                <a:solidFill>
                  <a:srgbClr val="1A1A1A"/>
                </a:solidFill>
                <a:latin typeface="Calibri"/>
                <a:cs typeface="Calibri"/>
              </a:rPr>
              <a:t>as</a:t>
            </a:r>
            <a:r>
              <a:rPr sz="1300" spc="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a</a:t>
            </a:r>
            <a:r>
              <a:rPr sz="1300" spc="-1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1A1A1A"/>
                </a:solidFill>
                <a:latin typeface="Calibri"/>
                <a:cs typeface="Calibri"/>
              </a:rPr>
              <a:t>crisis</a:t>
            </a:r>
            <a:r>
              <a:rPr sz="1300" spc="2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22" dirty="0">
                <a:solidFill>
                  <a:srgbClr val="1A1A1A"/>
                </a:solidFill>
                <a:latin typeface="Calibri"/>
                <a:cs typeface="Calibri"/>
              </a:rPr>
              <a:t>at</a:t>
            </a:r>
            <a:r>
              <a:rPr sz="1300" spc="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26" dirty="0">
                <a:solidFill>
                  <a:srgbClr val="1A1A1A"/>
                </a:solidFill>
                <a:latin typeface="Calibri"/>
                <a:cs typeface="Calibri"/>
              </a:rPr>
              <a:t>all</a:t>
            </a:r>
            <a:r>
              <a:rPr sz="1300" spc="-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300" spc="-11" dirty="0">
                <a:solidFill>
                  <a:srgbClr val="1A1A1A"/>
                </a:solidFill>
                <a:latin typeface="Calibri"/>
                <a:cs typeface="Calibri"/>
              </a:rPr>
              <a:t>levels.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1354816" y="6584387"/>
            <a:ext cx="421328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9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376404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337" y="531425"/>
            <a:ext cx="520216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9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8957" y="829324"/>
            <a:ext cx="6266366" cy="990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29" dirty="0">
                <a:solidFill>
                  <a:srgbClr val="1A2D5C"/>
                </a:solidFill>
                <a:latin typeface="Georgia"/>
                <a:cs typeface="Georgia"/>
              </a:rPr>
              <a:t>Expensive.</a:t>
            </a:r>
            <a:r>
              <a:rPr sz="3250" b="1" spc="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6" dirty="0">
                <a:solidFill>
                  <a:srgbClr val="1A2D5C"/>
                </a:solidFill>
                <a:latin typeface="Georgia"/>
                <a:cs typeface="Georgia"/>
              </a:rPr>
              <a:t>Time-Consuming.</a:t>
            </a:r>
          </a:p>
          <a:p>
            <a:pPr marL="0" marR="0">
              <a:lnSpc>
                <a:spcPts val="3670"/>
              </a:lnSpc>
              <a:spcBef>
                <a:spcPts val="110"/>
              </a:spcBef>
              <a:spcAft>
                <a:spcPts val="0"/>
              </a:spcAft>
            </a:pPr>
            <a:r>
              <a:rPr sz="3250" b="1" spc="-31" dirty="0">
                <a:solidFill>
                  <a:srgbClr val="1A2D5C"/>
                </a:solidFill>
                <a:latin typeface="Georgia"/>
                <a:cs typeface="Georgia"/>
              </a:rPr>
              <a:t>Unfunded.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48045" y="2728779"/>
            <a:ext cx="1873628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-2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52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59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 E Q U</a:t>
            </a:r>
            <a:r>
              <a:rPr sz="1150" b="1" spc="4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 E D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7875" y="2876342"/>
            <a:ext cx="1414769" cy="818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144"/>
              </a:lnSpc>
              <a:spcBef>
                <a:spcPts val="0"/>
              </a:spcBef>
              <a:spcAft>
                <a:spcPts val="0"/>
              </a:spcAft>
            </a:pPr>
            <a:r>
              <a:rPr sz="5400" b="1" spc="22" dirty="0">
                <a:solidFill>
                  <a:srgbClr val="FFFFFF"/>
                </a:solidFill>
                <a:latin typeface="Georgia"/>
                <a:cs typeface="Georgia"/>
              </a:rPr>
              <a:t>$10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948045" y="3308445"/>
            <a:ext cx="5165577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Unfunded m</a:t>
            </a:r>
            <a:r>
              <a:rPr sz="1800" spc="-3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6" dirty="0">
                <a:solidFill>
                  <a:srgbClr val="1A1A1A"/>
                </a:solidFill>
                <a:latin typeface="Calibri"/>
                <a:cs typeface="Calibri"/>
              </a:rPr>
              <a:t>andate</a:t>
            </a:r>
            <a:r>
              <a:rPr sz="1800" spc="6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— </a:t>
            </a:r>
            <a:r>
              <a:rPr sz="1800" spc="28" dirty="0">
                <a:solidFill>
                  <a:srgbClr val="1A1A1A"/>
                </a:solidFill>
                <a:latin typeface="Calibri"/>
                <a:cs typeface="Calibri"/>
              </a:rPr>
              <a:t>no</a:t>
            </a:r>
            <a:r>
              <a:rPr sz="1800" spc="-3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7" dirty="0">
                <a:solidFill>
                  <a:srgbClr val="1A1A1A"/>
                </a:solidFill>
                <a:latin typeface="Calibri"/>
                <a:cs typeface="Calibri"/>
              </a:rPr>
              <a:t>state</a:t>
            </a:r>
            <a:r>
              <a:rPr sz="180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money</a:t>
            </a:r>
            <a:r>
              <a:rPr sz="1800" spc="5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37" dirty="0">
                <a:solidFill>
                  <a:srgbClr val="1A1A1A"/>
                </a:solidFill>
                <a:latin typeface="Calibri"/>
                <a:cs typeface="Calibri"/>
              </a:rPr>
              <a:t>for</a:t>
            </a:r>
            <a:r>
              <a:rPr sz="1800" spc="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housing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91326" y="3585432"/>
            <a:ext cx="1447062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element</a:t>
            </a:r>
            <a:r>
              <a:rPr sz="1800" spc="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work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77875" y="3677712"/>
            <a:ext cx="3550695" cy="818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144"/>
              </a:lnSpc>
              <a:spcBef>
                <a:spcPts val="0"/>
              </a:spcBef>
              <a:spcAft>
                <a:spcPts val="0"/>
              </a:spcAft>
            </a:pPr>
            <a:r>
              <a:rPr sz="5400" b="1" dirty="0">
                <a:solidFill>
                  <a:srgbClr val="FFFFFF"/>
                </a:solidFill>
                <a:latin typeface="Georgia"/>
                <a:cs typeface="Georgia"/>
              </a:rPr>
              <a:t>MILLION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948045" y="3966686"/>
            <a:ext cx="5161604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New</a:t>
            </a:r>
            <a:r>
              <a:rPr sz="1800" spc="4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requirements</a:t>
            </a:r>
            <a:r>
              <a:rPr sz="1800" spc="-6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forced cities</a:t>
            </a:r>
            <a:r>
              <a:rPr sz="1800" spc="1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bring</a:t>
            </a:r>
            <a:r>
              <a:rPr sz="1800" spc="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36" dirty="0">
                <a:solidFill>
                  <a:srgbClr val="1A1A1A"/>
                </a:solidFill>
                <a:latin typeface="Calibri"/>
                <a:cs typeface="Calibri"/>
              </a:rPr>
              <a:t>in</a:t>
            </a:r>
            <a:r>
              <a:rPr sz="1800" spc="-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outside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91326" y="4243166"/>
            <a:ext cx="1225339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consultants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948045" y="4615275"/>
            <a:ext cx="4561152" cy="689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In hazard 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areas,</a:t>
            </a:r>
            <a:r>
              <a:rPr sz="1800" spc="5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tough</a:t>
            </a:r>
            <a:r>
              <a:rPr sz="1800" spc="8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decisions</a:t>
            </a:r>
            <a:r>
              <a:rPr sz="1800" spc="1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were</a:t>
            </a:r>
            <a:r>
              <a:rPr sz="1800" spc="-1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9" dirty="0">
                <a:solidFill>
                  <a:srgbClr val="1A1A1A"/>
                </a:solidFill>
                <a:latin typeface="Calibri"/>
                <a:cs typeface="Calibri"/>
              </a:rPr>
              <a:t>made</a:t>
            </a:r>
          </a:p>
          <a:p>
            <a:pPr marL="0" marR="0">
              <a:lnSpc>
                <a:spcPts val="2200"/>
              </a:lnSpc>
              <a:spcBef>
                <a:spcPts val="729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6" dirty="0">
                <a:solidFill>
                  <a:srgbClr val="1A1A1A"/>
                </a:solidFill>
                <a:latin typeface="Calibri"/>
                <a:cs typeface="Calibri"/>
              </a:rPr>
              <a:t>Long</a:t>
            </a:r>
            <a:r>
              <a:rPr sz="1800" spc="-7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1" dirty="0">
                <a:solidFill>
                  <a:srgbClr val="1A1A1A"/>
                </a:solidFill>
                <a:latin typeface="Calibri"/>
                <a:cs typeface="Calibri"/>
              </a:rPr>
              <a:t>HCD</a:t>
            </a:r>
            <a:r>
              <a:rPr sz="1800" spc="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turnaround </a:t>
            </a:r>
            <a:r>
              <a:rPr sz="1800" spc="-37" dirty="0">
                <a:solidFill>
                  <a:srgbClr val="1A1A1A"/>
                </a:solidFill>
                <a:latin typeface="Calibri"/>
                <a:cs typeface="Calibri"/>
              </a:rPr>
              <a:t>for</a:t>
            </a:r>
            <a:r>
              <a:rPr sz="1800" spc="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A1A1A"/>
                </a:solidFill>
                <a:latin typeface="Calibri"/>
                <a:cs typeface="Calibri"/>
              </a:rPr>
              <a:t>review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77875" y="4732204"/>
            <a:ext cx="4561087" cy="742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92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spent</a:t>
            </a:r>
            <a:r>
              <a:rPr sz="1600" b="1" i="1" spc="-27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13" dirty="0">
                <a:solidFill>
                  <a:srgbClr val="FAF7EE"/>
                </a:solidFill>
                <a:latin typeface="Georgia"/>
                <a:cs typeface="Georgia"/>
              </a:rPr>
              <a:t>in</a:t>
            </a:r>
            <a:r>
              <a:rPr sz="1600" b="1" i="1" spc="-24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Marin</a:t>
            </a:r>
            <a:r>
              <a:rPr sz="1600" b="1" i="1" spc="68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County</a:t>
            </a:r>
            <a:r>
              <a:rPr sz="1600" b="1" i="1" spc="-49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a</a:t>
            </a:r>
            <a:r>
              <a:rPr sz="1600" b="1" i="1" spc="-339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-16" dirty="0">
                <a:solidFill>
                  <a:srgbClr val="FAF7EE"/>
                </a:solidFill>
                <a:latin typeface="Georgia"/>
                <a:cs typeface="Georgia"/>
              </a:rPr>
              <a:t>lone</a:t>
            </a:r>
            <a:r>
              <a:rPr sz="1600" b="1" i="1" spc="71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—</a:t>
            </a:r>
            <a:r>
              <a:rPr sz="1600" b="1" i="1" spc="11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32" dirty="0">
                <a:solidFill>
                  <a:srgbClr val="FAF7EE"/>
                </a:solidFill>
                <a:latin typeface="Georgia"/>
                <a:cs typeface="Georgia"/>
              </a:rPr>
              <a:t>on</a:t>
            </a:r>
          </a:p>
          <a:p>
            <a:pPr marL="0" marR="0">
              <a:lnSpc>
                <a:spcPts val="1792"/>
              </a:lnSpc>
              <a:spcBef>
                <a:spcPts val="84"/>
              </a:spcBef>
              <a:spcAft>
                <a:spcPts val="0"/>
              </a:spcAft>
            </a:pP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consultants</a:t>
            </a:r>
            <a:r>
              <a:rPr sz="1600" b="1" i="1" spc="43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writing</a:t>
            </a:r>
            <a:r>
              <a:rPr sz="1600" b="1" i="1" spc="58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housing</a:t>
            </a:r>
            <a:r>
              <a:rPr sz="1600" b="1" i="1" spc="-18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elements.</a:t>
            </a:r>
            <a:r>
              <a:rPr sz="1600" b="1" i="1" spc="-29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21" dirty="0">
                <a:solidFill>
                  <a:srgbClr val="FAF7EE"/>
                </a:solidFill>
                <a:latin typeface="Georgia"/>
                <a:cs typeface="Georgia"/>
              </a:rPr>
              <a:t>No</a:t>
            </a:r>
          </a:p>
          <a:p>
            <a:pPr marL="0" marR="0">
              <a:lnSpc>
                <a:spcPts val="1792"/>
              </a:lnSpc>
              <a:spcBef>
                <a:spcPts val="35"/>
              </a:spcBef>
              <a:spcAft>
                <a:spcPts val="0"/>
              </a:spcAft>
            </a:pP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tally</a:t>
            </a:r>
            <a:r>
              <a:rPr sz="1600" b="1" i="1" spc="24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-42" dirty="0">
                <a:solidFill>
                  <a:srgbClr val="FAF7EE"/>
                </a:solidFill>
                <a:latin typeface="Georgia"/>
                <a:cs typeface="Georgia"/>
              </a:rPr>
              <a:t>of</a:t>
            </a:r>
            <a:r>
              <a:rPr sz="1600" b="1" i="1" spc="76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staff</a:t>
            </a:r>
            <a:r>
              <a:rPr sz="1600" b="1" i="1" spc="35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and</a:t>
            </a:r>
            <a:r>
              <a:rPr sz="1600" b="1" i="1" spc="-48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spc="12" dirty="0">
                <a:solidFill>
                  <a:srgbClr val="FAF7EE"/>
                </a:solidFill>
                <a:latin typeface="Georgia"/>
                <a:cs typeface="Georgia"/>
              </a:rPr>
              <a:t>in-house</a:t>
            </a:r>
            <a:r>
              <a:rPr sz="1600" b="1" i="1" spc="-37" dirty="0">
                <a:solidFill>
                  <a:srgbClr val="FAF7EE"/>
                </a:solidFill>
                <a:latin typeface="Georgia"/>
                <a:cs typeface="Georgia"/>
              </a:rPr>
              <a:t> </a:t>
            </a:r>
            <a:r>
              <a:rPr sz="1600" b="1" i="1" dirty="0">
                <a:solidFill>
                  <a:srgbClr val="FAF7EE"/>
                </a:solidFill>
                <a:latin typeface="Georgia"/>
                <a:cs typeface="Georgia"/>
              </a:rPr>
              <a:t>legal.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948045" y="5368766"/>
            <a:ext cx="3984409" cy="689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4" dirty="0">
                <a:solidFill>
                  <a:srgbClr val="1A1A1A"/>
                </a:solidFill>
                <a:latin typeface="Calibri"/>
                <a:cs typeface="Calibri"/>
              </a:rPr>
              <a:t>Most</a:t>
            </a:r>
            <a:r>
              <a:rPr sz="1800" spc="5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localities</a:t>
            </a:r>
            <a:r>
              <a:rPr sz="1800" spc="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missed their</a:t>
            </a:r>
            <a:r>
              <a:rPr sz="1800" spc="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deadlines</a:t>
            </a:r>
          </a:p>
          <a:p>
            <a:pPr marL="0" marR="0">
              <a:lnSpc>
                <a:spcPts val="2200"/>
              </a:lnSpc>
              <a:spcBef>
                <a:spcPts val="729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●</a:t>
            </a:r>
            <a:r>
              <a:rPr sz="1800" spc="120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Guidance</a:t>
            </a:r>
            <a:r>
              <a:rPr sz="1800" spc="4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from</a:t>
            </a:r>
            <a:r>
              <a:rPr sz="1800" spc="-3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1" dirty="0">
                <a:solidFill>
                  <a:srgbClr val="1A1A1A"/>
                </a:solidFill>
                <a:latin typeface="Calibri"/>
                <a:cs typeface="Calibri"/>
              </a:rPr>
              <a:t>HCD</a:t>
            </a:r>
            <a:r>
              <a:rPr sz="1800" spc="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23" dirty="0">
                <a:solidFill>
                  <a:srgbClr val="1A1A1A"/>
                </a:solidFill>
                <a:latin typeface="Calibri"/>
                <a:cs typeface="Calibri"/>
              </a:rPr>
              <a:t>was</a:t>
            </a:r>
            <a:r>
              <a:rPr sz="1800" spc="3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vague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77875" y="5829679"/>
            <a:ext cx="3736345" cy="282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2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C9A961"/>
                </a:solidFill>
                <a:latin typeface="Calibri"/>
                <a:cs typeface="Calibri"/>
              </a:rPr>
              <a:t>None</a:t>
            </a:r>
            <a:r>
              <a:rPr sz="1600" b="1" spc="3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600" b="1" spc="-35" dirty="0">
                <a:solidFill>
                  <a:srgbClr val="C9A961"/>
                </a:solidFill>
                <a:latin typeface="Calibri"/>
                <a:cs typeface="Calibri"/>
              </a:rPr>
              <a:t>of</a:t>
            </a:r>
            <a:r>
              <a:rPr sz="1600" b="1" spc="6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600" b="1" spc="-18" dirty="0">
                <a:solidFill>
                  <a:srgbClr val="C9A961"/>
                </a:solidFill>
                <a:latin typeface="Calibri"/>
                <a:cs typeface="Calibri"/>
              </a:rPr>
              <a:t>it</a:t>
            </a:r>
            <a:r>
              <a:rPr sz="1600" b="1" dirty="0">
                <a:solidFill>
                  <a:srgbClr val="C9A961"/>
                </a:solidFill>
                <a:latin typeface="Calibri"/>
                <a:cs typeface="Calibri"/>
              </a:rPr>
              <a:t> went</a:t>
            </a:r>
            <a:r>
              <a:rPr sz="1600" b="1" spc="-1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600" b="1" spc="-29" dirty="0">
                <a:solidFill>
                  <a:srgbClr val="C9A961"/>
                </a:solidFill>
                <a:latin typeface="Calibri"/>
                <a:cs typeface="Calibri"/>
              </a:rPr>
              <a:t>to</a:t>
            </a:r>
            <a:r>
              <a:rPr sz="1600" b="1" dirty="0">
                <a:solidFill>
                  <a:srgbClr val="C9A961"/>
                </a:solidFill>
                <a:latin typeface="Calibri"/>
                <a:cs typeface="Calibri"/>
              </a:rPr>
              <a:t> building actual housing.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1297666" y="6584387"/>
            <a:ext cx="476765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10</a:t>
            </a:r>
            <a:r>
              <a:rPr sz="900" spc="21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7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376404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337" y="531425"/>
            <a:ext cx="639549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S</a:t>
            </a:r>
            <a:r>
              <a:rPr sz="1150" b="1" spc="9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150" b="1" spc="7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12539" y="531425"/>
            <a:ext cx="970076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1150" b="1" spc="11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D</a:t>
            </a:r>
            <a:r>
              <a:rPr sz="1150" b="1" spc="6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94840" y="531425"/>
            <a:ext cx="728896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F</a:t>
            </a:r>
            <a:r>
              <a:rPr sz="1150" b="1" spc="11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1150" b="1" spc="11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C9A961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957" y="1016538"/>
            <a:ext cx="8108411" cy="558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096"/>
              </a:lnSpc>
              <a:spcBef>
                <a:spcPts val="0"/>
              </a:spcBef>
              <a:spcAft>
                <a:spcPts val="0"/>
              </a:spcAft>
            </a:pPr>
            <a:r>
              <a:rPr sz="3600" b="1" spc="18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3600" b="1" spc="-6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10" dirty="0">
                <a:solidFill>
                  <a:srgbClr val="FFFFFF"/>
                </a:solidFill>
                <a:latin typeface="Georgia"/>
                <a:cs typeface="Georgia"/>
              </a:rPr>
              <a:t>2.5M</a:t>
            </a:r>
            <a:r>
              <a:rPr sz="3600" b="1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eorgia"/>
                <a:cs typeface="Georgia"/>
              </a:rPr>
              <a:t>Number</a:t>
            </a:r>
            <a:r>
              <a:rPr sz="3600" b="1" spc="6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Georgia"/>
                <a:cs typeface="Georgia"/>
              </a:rPr>
              <a:t>Failed</a:t>
            </a:r>
            <a:r>
              <a:rPr sz="36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29" dirty="0">
                <a:solidFill>
                  <a:srgbClr val="FFFFFF"/>
                </a:solidFill>
                <a:latin typeface="Georgia"/>
                <a:cs typeface="Georgia"/>
              </a:rPr>
              <a:t>an</a:t>
            </a:r>
            <a:r>
              <a:rPr sz="3600" b="1" spc="-4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Georgia"/>
                <a:cs typeface="Georgia"/>
              </a:rPr>
              <a:t>Audit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48957" y="2332916"/>
            <a:ext cx="2350967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B</a:t>
            </a:r>
            <a:r>
              <a:rPr sz="1200" b="1" spc="3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200" b="1" spc="4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F O</a:t>
            </a:r>
            <a:r>
              <a:rPr sz="1200" b="1" spc="4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R</a:t>
            </a:r>
            <a:r>
              <a:rPr sz="1200" b="1" spc="3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200" b="1" spc="64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200" b="1" spc="3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H</a:t>
            </a:r>
            <a:r>
              <a:rPr sz="1200" b="1" spc="2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200" b="1" spc="57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P</a:t>
            </a:r>
            <a:r>
              <a:rPr sz="1200" b="1" spc="6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1200" b="1" spc="-2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200" b="1" spc="6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D</a:t>
            </a:r>
            <a:r>
              <a:rPr sz="1200" b="1" spc="2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200" b="1" spc="4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M</a:t>
            </a:r>
            <a:r>
              <a:rPr sz="1200" b="1" spc="3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200" b="1" spc="1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48957" y="2866872"/>
            <a:ext cx="9713506" cy="33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spc="-29" dirty="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sz="2050" spc="-21" dirty="0">
                <a:solidFill>
                  <a:srgbClr val="FFFFFF"/>
                </a:solidFill>
                <a:latin typeface="Georgia"/>
                <a:cs typeface="Georgia"/>
              </a:rPr>
              <a:t>2.5M-unit</a:t>
            </a:r>
            <a:r>
              <a:rPr sz="2050" spc="1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24" dirty="0">
                <a:solidFill>
                  <a:srgbClr val="FFFFFF"/>
                </a:solidFill>
                <a:latin typeface="Georgia"/>
                <a:cs typeface="Georgia"/>
              </a:rPr>
              <a:t>requirement</a:t>
            </a:r>
            <a:r>
              <a:rPr sz="2050" spc="-5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dirty="0">
                <a:solidFill>
                  <a:srgbClr val="FFFFFF"/>
                </a:solidFill>
                <a:latin typeface="Georgia"/>
                <a:cs typeface="Georgia"/>
              </a:rPr>
              <a:t>was</a:t>
            </a:r>
            <a:r>
              <a:rPr sz="2050" spc="-3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31" dirty="0">
                <a:solidFill>
                  <a:srgbClr val="FFFFFF"/>
                </a:solidFill>
                <a:latin typeface="Georgia"/>
                <a:cs typeface="Georgia"/>
              </a:rPr>
              <a:t>already</a:t>
            </a:r>
            <a:r>
              <a:rPr sz="2050" spc="2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32" dirty="0">
                <a:solidFill>
                  <a:srgbClr val="FFFFFF"/>
                </a:solidFill>
                <a:latin typeface="Georgia"/>
                <a:cs typeface="Georgia"/>
              </a:rPr>
              <a:t>not</a:t>
            </a:r>
            <a:r>
              <a:rPr sz="2050" spc="2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dirty="0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sz="2050" spc="-4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24" dirty="0">
                <a:solidFill>
                  <a:srgbClr val="FFFFFF"/>
                </a:solidFill>
                <a:latin typeface="Georgia"/>
                <a:cs typeface="Georgia"/>
              </a:rPr>
              <a:t>line</a:t>
            </a:r>
            <a:r>
              <a:rPr sz="2050" spc="3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39" dirty="0">
                <a:solidFill>
                  <a:srgbClr val="FFFFFF"/>
                </a:solidFill>
                <a:latin typeface="Georgia"/>
                <a:cs typeface="Georgia"/>
              </a:rPr>
              <a:t>with</a:t>
            </a:r>
            <a:r>
              <a:rPr sz="20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16" dirty="0">
                <a:solidFill>
                  <a:srgbClr val="FFFFFF"/>
                </a:solidFill>
                <a:latin typeface="Georgia"/>
                <a:cs typeface="Georgia"/>
              </a:rPr>
              <a:t>projected</a:t>
            </a:r>
            <a:r>
              <a:rPr sz="20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28" dirty="0">
                <a:solidFill>
                  <a:srgbClr val="FFFFFF"/>
                </a:solidFill>
                <a:latin typeface="Georgia"/>
                <a:cs typeface="Georgia"/>
              </a:rPr>
              <a:t>population</a:t>
            </a:r>
            <a:r>
              <a:rPr sz="205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17" dirty="0">
                <a:solidFill>
                  <a:srgbClr val="FFFFFF"/>
                </a:solidFill>
                <a:latin typeface="Georgia"/>
                <a:cs typeface="Georgia"/>
              </a:rPr>
              <a:t>growth.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957" y="3706548"/>
            <a:ext cx="1879758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200" b="1" spc="3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H</a:t>
            </a:r>
            <a:r>
              <a:rPr sz="1200" b="1" spc="2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200" b="1" spc="64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1200" b="1" spc="-2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1200" b="1" spc="7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D</a:t>
            </a:r>
            <a:r>
              <a:rPr sz="1200" b="1" spc="2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1200" b="1" spc="1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200" b="1" spc="63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F O</a:t>
            </a:r>
            <a:r>
              <a:rPr sz="1200" b="1" spc="4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1200" b="1" spc="7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200" b="1" spc="-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48957" y="4096830"/>
            <a:ext cx="10891671" cy="62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6"/>
              </a:lnSpc>
              <a:spcBef>
                <a:spcPts val="0"/>
              </a:spcBef>
              <a:spcAft>
                <a:spcPts val="0"/>
              </a:spcAft>
            </a:pPr>
            <a:r>
              <a:rPr sz="2050" i="1" spc="-28" dirty="0">
                <a:solidFill>
                  <a:srgbClr val="FFFFFF"/>
                </a:solidFill>
                <a:latin typeface="Georgia"/>
                <a:cs typeface="Georgia"/>
              </a:rPr>
              <a:t>Numbers</a:t>
            </a:r>
            <a:r>
              <a:rPr sz="2050" i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2" dirty="0">
                <a:solidFill>
                  <a:srgbClr val="FFFFFF"/>
                </a:solidFill>
                <a:latin typeface="Georgia"/>
                <a:cs typeface="Georgia"/>
              </a:rPr>
              <a:t>were</a:t>
            </a:r>
            <a:r>
              <a:rPr sz="2050" i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7" dirty="0">
                <a:solidFill>
                  <a:srgbClr val="FFFFFF"/>
                </a:solidFill>
                <a:latin typeface="Georgia"/>
                <a:cs typeface="Georgia"/>
              </a:rPr>
              <a:t>not</a:t>
            </a:r>
            <a:r>
              <a:rPr sz="2050" i="1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0" dirty="0">
                <a:solidFill>
                  <a:srgbClr val="FFFFFF"/>
                </a:solidFill>
                <a:latin typeface="Georgia"/>
                <a:cs typeface="Georgia"/>
              </a:rPr>
              <a:t>reliable</a:t>
            </a:r>
            <a:r>
              <a:rPr sz="2050" i="1" spc="-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50" dirty="0">
                <a:solidFill>
                  <a:srgbClr val="FFFFFF"/>
                </a:solidFill>
                <a:latin typeface="Georgia"/>
                <a:cs typeface="Georgia"/>
              </a:rPr>
              <a:t>or</a:t>
            </a:r>
            <a:r>
              <a:rPr sz="2050" i="1" spc="3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19" dirty="0">
                <a:solidFill>
                  <a:srgbClr val="FFFFFF"/>
                </a:solidFill>
                <a:latin typeface="Georgia"/>
                <a:cs typeface="Georgia"/>
              </a:rPr>
              <a:t>reproducible.</a:t>
            </a:r>
            <a:r>
              <a:rPr sz="2050" i="1" spc="2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46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050" i="1" spc="1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1" dirty="0">
                <a:solidFill>
                  <a:srgbClr val="FFFFFF"/>
                </a:solidFill>
                <a:latin typeface="Georgia"/>
                <a:cs typeface="Georgia"/>
              </a:rPr>
              <a:t>methodology</a:t>
            </a:r>
            <a:r>
              <a:rPr sz="2050" i="1" spc="-4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dirty="0">
                <a:solidFill>
                  <a:srgbClr val="FFFFFF"/>
                </a:solidFill>
                <a:latin typeface="Georgia"/>
                <a:cs typeface="Georgia"/>
              </a:rPr>
              <a:t>was</a:t>
            </a:r>
            <a:r>
              <a:rPr sz="2050" i="1" spc="-2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2" dirty="0">
                <a:solidFill>
                  <a:srgbClr val="FFFFFF"/>
                </a:solidFill>
                <a:latin typeface="Georgia"/>
                <a:cs typeface="Georgia"/>
              </a:rPr>
              <a:t>opaque.</a:t>
            </a:r>
            <a:r>
              <a:rPr sz="2050" i="1" spc="-4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4" dirty="0">
                <a:solidFill>
                  <a:srgbClr val="FFFFFF"/>
                </a:solidFill>
                <a:latin typeface="Georgia"/>
                <a:cs typeface="Georgia"/>
              </a:rPr>
              <a:t>"HCD</a:t>
            </a:r>
            <a:r>
              <a:rPr sz="2050" i="1" spc="2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6" dirty="0">
                <a:solidFill>
                  <a:srgbClr val="FFFFFF"/>
                </a:solidFill>
                <a:latin typeface="Georgia"/>
                <a:cs typeface="Georgia"/>
              </a:rPr>
              <a:t>risked</a:t>
            </a:r>
            <a:r>
              <a:rPr sz="2050" i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1" dirty="0">
                <a:solidFill>
                  <a:srgbClr val="FFFFFF"/>
                </a:solidFill>
                <a:latin typeface="Georgia"/>
                <a:cs typeface="Georgia"/>
              </a:rPr>
              <a:t>losing</a:t>
            </a:r>
          </a:p>
          <a:p>
            <a:pPr marL="0" marR="0">
              <a:lnSpc>
                <a:spcPts val="2303"/>
              </a:lnSpc>
              <a:spcBef>
                <a:spcPts val="25"/>
              </a:spcBef>
              <a:spcAft>
                <a:spcPts val="0"/>
              </a:spcAft>
            </a:pPr>
            <a:r>
              <a:rPr sz="2050" i="1" spc="-22" dirty="0">
                <a:solidFill>
                  <a:srgbClr val="FFFFFF"/>
                </a:solidFill>
                <a:latin typeface="Georgia"/>
                <a:cs typeface="Georgia"/>
              </a:rPr>
              <a:t>public</a:t>
            </a:r>
            <a:r>
              <a:rPr sz="2050" i="1" spc="2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i="1" spc="-22" dirty="0">
                <a:solidFill>
                  <a:srgbClr val="FFFFFF"/>
                </a:solidFill>
                <a:latin typeface="Georgia"/>
                <a:cs typeface="Georgia"/>
              </a:rPr>
              <a:t>confidence…"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48957" y="5080053"/>
            <a:ext cx="1514672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T</a:t>
            </a:r>
            <a:r>
              <a:rPr sz="1200" b="1" spc="3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H</a:t>
            </a:r>
            <a:r>
              <a:rPr sz="1200" b="1" spc="2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200" b="1" spc="646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R</a:t>
            </a:r>
            <a:r>
              <a:rPr sz="1200" b="1" spc="3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  <a:r>
              <a:rPr sz="1200" b="1" spc="4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S</a:t>
            </a:r>
            <a:r>
              <a:rPr sz="1200" b="1" spc="-1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P</a:t>
            </a:r>
            <a:r>
              <a:rPr sz="1200" b="1" spc="6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1200" b="1" spc="-3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1200" b="1" spc="6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S</a:t>
            </a:r>
            <a:r>
              <a:rPr sz="1200" b="1" spc="-1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48957" y="5613819"/>
            <a:ext cx="9388277" cy="33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03"/>
              </a:lnSpc>
              <a:spcBef>
                <a:spcPts val="0"/>
              </a:spcBef>
              <a:spcAft>
                <a:spcPts val="0"/>
              </a:spcAft>
            </a:pPr>
            <a:r>
              <a:rPr sz="2050" spc="-29" dirty="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sz="2050" spc="-21" dirty="0">
                <a:solidFill>
                  <a:srgbClr val="FFFFFF"/>
                </a:solidFill>
                <a:latin typeface="Georgia"/>
                <a:cs typeface="Georgia"/>
              </a:rPr>
              <a:t>audit</a:t>
            </a:r>
            <a:r>
              <a:rPr sz="2050" spc="1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33" dirty="0">
                <a:solidFill>
                  <a:srgbClr val="FFFFFF"/>
                </a:solidFill>
                <a:latin typeface="Georgia"/>
                <a:cs typeface="Georgia"/>
              </a:rPr>
              <a:t>was</a:t>
            </a:r>
            <a:r>
              <a:rPr sz="20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19" dirty="0">
                <a:solidFill>
                  <a:srgbClr val="FFFFFF"/>
                </a:solidFill>
                <a:latin typeface="Georgia"/>
                <a:cs typeface="Georgia"/>
              </a:rPr>
              <a:t>ignored.</a:t>
            </a:r>
            <a:r>
              <a:rPr sz="2050" spc="2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29" dirty="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sz="2050" spc="-25" dirty="0">
                <a:solidFill>
                  <a:srgbClr val="FFFFFF"/>
                </a:solidFill>
                <a:latin typeface="Georgia"/>
                <a:cs typeface="Georgia"/>
              </a:rPr>
              <a:t>2.5M</a:t>
            </a:r>
            <a:r>
              <a:rPr sz="2050" spc="-4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26" dirty="0">
                <a:solidFill>
                  <a:srgbClr val="FFFFFF"/>
                </a:solidFill>
                <a:latin typeface="Georgia"/>
                <a:cs typeface="Georgia"/>
              </a:rPr>
              <a:t>wasn't</a:t>
            </a:r>
            <a:r>
              <a:rPr sz="2050" spc="2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20" dirty="0">
                <a:solidFill>
                  <a:srgbClr val="FFFFFF"/>
                </a:solidFill>
                <a:latin typeface="Georgia"/>
                <a:cs typeface="Georgia"/>
              </a:rPr>
              <a:t>adjusted.</a:t>
            </a:r>
            <a:r>
              <a:rPr sz="2050" spc="2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29" dirty="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sz="2050" spc="-23" dirty="0">
                <a:solidFill>
                  <a:srgbClr val="FFFFFF"/>
                </a:solidFill>
                <a:latin typeface="Georgia"/>
                <a:cs typeface="Georgia"/>
              </a:rPr>
              <a:t>Bay</a:t>
            </a:r>
            <a:r>
              <a:rPr sz="2050" spc="2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39" dirty="0">
                <a:solidFill>
                  <a:srgbClr val="FFFFFF"/>
                </a:solidFill>
                <a:latin typeface="Georgia"/>
                <a:cs typeface="Georgia"/>
              </a:rPr>
              <a:t>Area</a:t>
            </a:r>
            <a:r>
              <a:rPr sz="20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23" dirty="0">
                <a:solidFill>
                  <a:srgbClr val="FFFFFF"/>
                </a:solidFill>
                <a:latin typeface="Georgia"/>
                <a:cs typeface="Georgia"/>
              </a:rPr>
              <a:t>got</a:t>
            </a:r>
            <a:r>
              <a:rPr sz="2050" spc="2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30" dirty="0">
                <a:solidFill>
                  <a:srgbClr val="FFFFFF"/>
                </a:solidFill>
                <a:latin typeface="Georgia"/>
                <a:cs typeface="Georgia"/>
              </a:rPr>
              <a:t>441,000</a:t>
            </a:r>
            <a:r>
              <a:rPr sz="20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50" spc="-15" dirty="0">
                <a:solidFill>
                  <a:srgbClr val="FFFFFF"/>
                </a:solidFill>
                <a:latin typeface="Georgia"/>
                <a:cs typeface="Georgia"/>
              </a:rPr>
              <a:t>units.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1297666" y="6584387"/>
            <a:ext cx="476765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FAF7EE"/>
                </a:solidFill>
                <a:latin typeface="Calibri"/>
                <a:cs typeface="Calibri"/>
              </a:rPr>
              <a:t>11</a:t>
            </a:r>
            <a:r>
              <a:rPr sz="900" spc="21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AF7EE"/>
                </a:solidFill>
                <a:latin typeface="Calibri"/>
                <a:cs typeface="Calibri"/>
              </a:rPr>
              <a:t>/</a:t>
            </a:r>
            <a:r>
              <a:rPr sz="900" spc="-27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AF7EE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5108"/>
            <a:ext cx="1900751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V</a:t>
            </a:r>
            <a:r>
              <a:rPr sz="1150" b="1" spc="1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17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U</a:t>
            </a:r>
            <a:r>
              <a:rPr sz="1150" b="1" spc="4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17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75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V</a:t>
            </a:r>
            <a:r>
              <a:rPr sz="1150" b="1" spc="1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8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26995" y="417861"/>
            <a:ext cx="3709272" cy="352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74"/>
              </a:lnSpc>
              <a:spcBef>
                <a:spcPts val="0"/>
              </a:spcBef>
              <a:spcAft>
                <a:spcPts val="0"/>
              </a:spcAft>
            </a:pP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Published </a:t>
            </a:r>
            <a:r>
              <a:rPr sz="2200" b="1" spc="-24" dirty="0">
                <a:solidFill>
                  <a:srgbClr val="1A2D5C"/>
                </a:solidFill>
                <a:latin typeface="Georgia"/>
                <a:cs typeface="Georgia"/>
              </a:rPr>
              <a:t>and</a:t>
            </a:r>
            <a:r>
              <a:rPr sz="2200" b="1" spc="34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Forgotten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570970" y="6634249"/>
            <a:ext cx="476978" cy="178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01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13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8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891826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9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50" b="1" spc="17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64530" y="531425"/>
            <a:ext cx="1547924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75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V</a:t>
            </a:r>
            <a:r>
              <a:rPr sz="1150" b="1" spc="1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6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8957" y="829324"/>
            <a:ext cx="5572951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33" dirty="0">
                <a:solidFill>
                  <a:srgbClr val="1A2D5C"/>
                </a:solidFill>
                <a:latin typeface="Georgia"/>
                <a:cs typeface="Georgia"/>
              </a:rPr>
              <a:t>RHNA</a:t>
            </a:r>
            <a:r>
              <a:rPr sz="3250" b="1" spc="-4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dirty="0">
                <a:solidFill>
                  <a:srgbClr val="1A2D5C"/>
                </a:solidFill>
                <a:latin typeface="Georgia"/>
                <a:cs typeface="Georgia"/>
              </a:rPr>
              <a:t>Is</a:t>
            </a:r>
            <a:r>
              <a:rPr sz="3250" b="1" spc="-15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25" dirty="0">
                <a:solidFill>
                  <a:srgbClr val="1A2D5C"/>
                </a:solidFill>
                <a:latin typeface="Georgia"/>
                <a:cs typeface="Georgia"/>
              </a:rPr>
              <a:t>Unsubstantiated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77875" y="2588362"/>
            <a:ext cx="1992358" cy="259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42"/>
              </a:lnSpc>
              <a:spcBef>
                <a:spcPts val="0"/>
              </a:spcBef>
              <a:spcAft>
                <a:spcPts val="0"/>
              </a:spcAft>
            </a:pP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450" b="1" spc="-8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F</a:t>
            </a:r>
            <a:r>
              <a:rPr sz="1450" b="1" spc="-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450" b="1" spc="-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450" b="1" spc="-6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450" b="1" spc="57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450" b="1" spc="-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450" b="1" spc="-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450" b="1" spc="53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A U</a:t>
            </a:r>
            <a:r>
              <a:rPr sz="1450" b="1" spc="-7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450" b="1" spc="-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450" b="1" spc="-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7875" y="2983237"/>
            <a:ext cx="6113087" cy="438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55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1A2D5C"/>
                </a:solidFill>
                <a:latin typeface="Georgia"/>
                <a:cs typeface="Georgia"/>
              </a:rPr>
              <a:t>HCD</a:t>
            </a:r>
            <a:r>
              <a:rPr sz="2800" b="1" spc="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800" b="1" dirty="0">
                <a:solidFill>
                  <a:srgbClr val="1A2D5C"/>
                </a:solidFill>
                <a:latin typeface="Georgia"/>
                <a:cs typeface="Georgia"/>
              </a:rPr>
              <a:t>didn't</a:t>
            </a:r>
            <a:r>
              <a:rPr sz="2800" b="1" spc="5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800" b="1" spc="-11" dirty="0">
                <a:solidFill>
                  <a:srgbClr val="1A2D5C"/>
                </a:solidFill>
                <a:latin typeface="Georgia"/>
                <a:cs typeface="Georgia"/>
              </a:rPr>
              <a:t>change</a:t>
            </a:r>
            <a:r>
              <a:rPr sz="2800" b="1" spc="2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1A2D5C"/>
                </a:solidFill>
                <a:latin typeface="Georgia"/>
                <a:cs typeface="Georgia"/>
              </a:rPr>
              <a:t>the</a:t>
            </a:r>
            <a:r>
              <a:rPr sz="2800" b="1" spc="2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800" b="1" dirty="0">
                <a:solidFill>
                  <a:srgbClr val="1A2D5C"/>
                </a:solidFill>
                <a:latin typeface="Georgia"/>
                <a:cs typeface="Georgia"/>
              </a:rPr>
              <a:t>numbers.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7875" y="3632325"/>
            <a:ext cx="8556396" cy="282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25"/>
              </a:lnSpc>
              <a:spcBef>
                <a:spcPts val="0"/>
              </a:spcBef>
              <a:spcAft>
                <a:spcPts val="0"/>
              </a:spcAft>
            </a:pPr>
            <a:r>
              <a:rPr sz="1600" i="1" spc="-15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600" i="1" spc="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A1A1A"/>
                </a:solidFill>
                <a:latin typeface="Calibri"/>
                <a:cs typeface="Calibri"/>
              </a:rPr>
              <a:t>State Auditor's findings</a:t>
            </a:r>
            <a:r>
              <a:rPr sz="1600" i="1" spc="6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A1A1A"/>
                </a:solidFill>
                <a:latin typeface="Calibri"/>
                <a:cs typeface="Calibri"/>
              </a:rPr>
              <a:t>—</a:t>
            </a:r>
            <a:r>
              <a:rPr sz="1600" i="1" spc="-33" dirty="0">
                <a:solidFill>
                  <a:srgbClr val="1A1A1A"/>
                </a:solidFill>
                <a:latin typeface="Times New Roman"/>
                <a:cs typeface="Times New Roman"/>
              </a:rPr>
              <a:t> </a:t>
            </a:r>
            <a:r>
              <a:rPr sz="1600" i="1" dirty="0">
                <a:solidFill>
                  <a:srgbClr val="1A1A1A"/>
                </a:solidFill>
                <a:latin typeface="Calibri"/>
                <a:cs typeface="Calibri"/>
              </a:rPr>
              <a:t>that the methodology</a:t>
            </a:r>
            <a:r>
              <a:rPr sz="1600" i="1" spc="4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A1A1A"/>
                </a:solidFill>
                <a:latin typeface="Calibri"/>
                <a:cs typeface="Calibri"/>
              </a:rPr>
              <a:t>was opaque and</a:t>
            </a:r>
            <a:r>
              <a:rPr sz="1600" i="1" spc="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A1A1A"/>
                </a:solidFill>
                <a:latin typeface="Calibri"/>
                <a:cs typeface="Calibri"/>
              </a:rPr>
              <a:t>unreliable</a:t>
            </a:r>
            <a:r>
              <a:rPr sz="1600" i="1" spc="6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A1A1A"/>
                </a:solidFill>
                <a:latin typeface="Calibri"/>
                <a:cs typeface="Calibri"/>
              </a:rPr>
              <a:t>—</a:t>
            </a:r>
            <a:r>
              <a:rPr sz="1600" i="1" spc="-32" dirty="0">
                <a:solidFill>
                  <a:srgbClr val="1A1A1A"/>
                </a:solidFill>
                <a:latin typeface="Times New Roman"/>
                <a:cs typeface="Times New Roman"/>
              </a:rPr>
              <a:t> </a:t>
            </a:r>
            <a:r>
              <a:rPr sz="1600" i="1" dirty="0">
                <a:solidFill>
                  <a:srgbClr val="1A1A1A"/>
                </a:solidFill>
                <a:latin typeface="Calibri"/>
                <a:cs typeface="Calibri"/>
              </a:rPr>
              <a:t>we</a:t>
            </a:r>
            <a:r>
              <a:rPr sz="1600" i="1" spc="-30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i="1" spc="-37" dirty="0">
                <a:solidFill>
                  <a:srgbClr val="1A1A1A"/>
                </a:solidFill>
                <a:latin typeface="Calibri"/>
                <a:cs typeface="Calibri"/>
              </a:rPr>
              <a:t>nt</a:t>
            </a:r>
            <a:r>
              <a:rPr sz="1600" i="1" spc="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A1A1A"/>
                </a:solidFill>
                <a:latin typeface="Calibri"/>
                <a:cs typeface="Calibri"/>
              </a:rPr>
              <a:t>unanswered.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77875" y="4466105"/>
            <a:ext cx="4327561" cy="259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39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400" b="1" spc="-4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F</a:t>
            </a:r>
            <a:r>
              <a:rPr sz="1400" b="1" spc="1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400" b="1" spc="-3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400" b="1" spc="-2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400" b="1" spc="61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400" b="1" spc="-3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H E</a:t>
            </a:r>
            <a:r>
              <a:rPr sz="1400" b="1" spc="5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D O</a:t>
            </a:r>
            <a:r>
              <a:rPr sz="1400" b="1" spc="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F</a:t>
            </a:r>
            <a:r>
              <a:rPr sz="1400" b="1" spc="53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400" b="1" spc="-1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400" b="1" spc="1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400" b="1" spc="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J</a:t>
            </a:r>
            <a:r>
              <a:rPr sz="1400" b="1" spc="-3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400" b="1" spc="-2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C T</a:t>
            </a:r>
            <a:r>
              <a:rPr sz="1400" b="1" spc="-3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400" b="1" spc="-1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400" b="1" spc="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400" b="1" spc="-4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400" b="1" spc="5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D R</a:t>
            </a:r>
            <a:r>
              <a:rPr sz="1400" b="1" spc="-5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400" b="1" spc="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400" b="1" spc="-1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400" b="1" spc="-1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400" b="1" spc="-2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77875" y="4860133"/>
            <a:ext cx="6113864" cy="439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58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1A2D5C"/>
                </a:solidFill>
                <a:latin typeface="Georgia"/>
                <a:cs typeface="Georgia"/>
              </a:rPr>
              <a:t>HCD</a:t>
            </a:r>
            <a:r>
              <a:rPr sz="2800" b="1" spc="1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800" b="1" dirty="0">
                <a:solidFill>
                  <a:srgbClr val="1A2D5C"/>
                </a:solidFill>
                <a:latin typeface="Georgia"/>
                <a:cs typeface="Georgia"/>
              </a:rPr>
              <a:t>didn't</a:t>
            </a:r>
            <a:r>
              <a:rPr sz="2800" b="1" spc="5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800" b="1" spc="-11" dirty="0">
                <a:solidFill>
                  <a:srgbClr val="1A2D5C"/>
                </a:solidFill>
                <a:latin typeface="Georgia"/>
                <a:cs typeface="Georgia"/>
              </a:rPr>
              <a:t>change</a:t>
            </a:r>
            <a:r>
              <a:rPr sz="2800" b="1" spc="2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1A2D5C"/>
                </a:solidFill>
                <a:latin typeface="Georgia"/>
                <a:cs typeface="Georgia"/>
              </a:rPr>
              <a:t>the</a:t>
            </a:r>
            <a:r>
              <a:rPr sz="2800" b="1" spc="2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800" b="1" dirty="0">
                <a:solidFill>
                  <a:srgbClr val="1A2D5C"/>
                </a:solidFill>
                <a:latin typeface="Georgia"/>
                <a:cs typeface="Georgia"/>
              </a:rPr>
              <a:t>numbers.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77875" y="5371306"/>
            <a:ext cx="10088273" cy="59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i="1" spc="-22" dirty="0">
                <a:solidFill>
                  <a:srgbClr val="1A1A1A"/>
                </a:solidFill>
                <a:latin typeface="Calibri"/>
                <a:cs typeface="Calibri"/>
              </a:rPr>
              <a:t>Even</a:t>
            </a:r>
            <a:r>
              <a:rPr sz="1800" i="1" spc="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1A1A1A"/>
                </a:solidFill>
                <a:latin typeface="Calibri"/>
                <a:cs typeface="Calibri"/>
              </a:rPr>
              <a:t>after</a:t>
            </a:r>
            <a:r>
              <a:rPr sz="1800" i="1" spc="2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spc="-14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800" i="1" spc="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1A1A1A"/>
                </a:solidFill>
                <a:latin typeface="Calibri"/>
                <a:cs typeface="Calibri"/>
              </a:rPr>
              <a:t>Department</a:t>
            </a:r>
            <a:r>
              <a:rPr sz="1800" i="1" spc="-3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spc="50" dirty="0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800" i="1" spc="-10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1A1A1A"/>
                </a:solidFill>
                <a:latin typeface="Calibri"/>
                <a:cs typeface="Calibri"/>
              </a:rPr>
              <a:t>Finance dramatically</a:t>
            </a:r>
            <a:r>
              <a:rPr sz="1800" i="1" spc="-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1A1A1A"/>
                </a:solidFill>
                <a:latin typeface="Calibri"/>
                <a:cs typeface="Calibri"/>
              </a:rPr>
              <a:t>lowered</a:t>
            </a:r>
            <a:r>
              <a:rPr sz="1800" i="1" spc="1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spc="-19" dirty="0">
                <a:solidFill>
                  <a:srgbClr val="1A1A1A"/>
                </a:solidFill>
                <a:latin typeface="Calibri"/>
                <a:cs typeface="Calibri"/>
              </a:rPr>
              <a:t>its</a:t>
            </a:r>
            <a:r>
              <a:rPr sz="1800" i="1" spc="3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1A1A1A"/>
                </a:solidFill>
                <a:latin typeface="Calibri"/>
                <a:cs typeface="Calibri"/>
              </a:rPr>
              <a:t>long-term</a:t>
            </a:r>
            <a:r>
              <a:rPr sz="1800" i="1" spc="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1A1A1A"/>
                </a:solidFill>
                <a:latin typeface="Calibri"/>
                <a:cs typeface="Calibri"/>
              </a:rPr>
              <a:t>population</a:t>
            </a:r>
            <a:r>
              <a:rPr sz="1800" i="1" spc="1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spc="-10" dirty="0">
                <a:solidFill>
                  <a:srgbClr val="1A1A1A"/>
                </a:solidFill>
                <a:latin typeface="Calibri"/>
                <a:cs typeface="Calibri"/>
              </a:rPr>
              <a:t>forecast,</a:t>
            </a:r>
            <a:r>
              <a:rPr sz="1800" i="1" spc="4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spc="-14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800" i="1" spc="2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spc="-10" dirty="0">
                <a:solidFill>
                  <a:srgbClr val="1A1A1A"/>
                </a:solidFill>
                <a:latin typeface="Calibri"/>
                <a:cs typeface="Calibri"/>
              </a:rPr>
              <a:t>2.5M</a:t>
            </a:r>
            <a:r>
              <a:rPr sz="1800" i="1" spc="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1A1A1A"/>
                </a:solidFill>
                <a:latin typeface="Calibri"/>
                <a:cs typeface="Calibri"/>
              </a:rPr>
              <a:t>unit</a:t>
            </a:r>
          </a:p>
          <a:p>
            <a:pPr marL="0" marR="0">
              <a:lnSpc>
                <a:spcPts val="2179"/>
              </a:lnSpc>
              <a:spcBef>
                <a:spcPts val="0"/>
              </a:spcBef>
              <a:spcAft>
                <a:spcPts val="0"/>
              </a:spcAft>
            </a:pPr>
            <a:r>
              <a:rPr sz="1800" i="1" dirty="0">
                <a:solidFill>
                  <a:srgbClr val="1A1A1A"/>
                </a:solidFill>
                <a:latin typeface="Calibri"/>
                <a:cs typeface="Calibri"/>
              </a:rPr>
              <a:t>mandate remained</a:t>
            </a:r>
            <a:r>
              <a:rPr sz="1800" i="1" spc="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1A1A1A"/>
                </a:solidFill>
                <a:latin typeface="Calibri"/>
                <a:cs typeface="Calibri"/>
              </a:rPr>
              <a:t>untouched.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297666" y="6584387"/>
            <a:ext cx="476765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12</a:t>
            </a:r>
            <a:r>
              <a:rPr sz="900" spc="21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7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1425"/>
            <a:ext cx="2499275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50" b="1" spc="12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6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75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77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8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V</a:t>
            </a:r>
            <a:r>
              <a:rPr sz="1150" b="1" spc="11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77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U</a:t>
            </a:r>
            <a:r>
              <a:rPr sz="1150" b="1" spc="11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8957" y="829324"/>
            <a:ext cx="3784274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spc="-27" dirty="0">
                <a:solidFill>
                  <a:srgbClr val="1A2D5C"/>
                </a:solidFill>
                <a:latin typeface="Georgia"/>
                <a:cs typeface="Georgia"/>
              </a:rPr>
              <a:t>What</a:t>
            </a:r>
            <a:r>
              <a:rPr sz="3250" b="1" spc="-6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10" dirty="0">
                <a:solidFill>
                  <a:srgbClr val="1A2D5C"/>
                </a:solidFill>
                <a:latin typeface="Georgia"/>
                <a:cs typeface="Georgia"/>
              </a:rPr>
              <a:t>This</a:t>
            </a:r>
            <a:r>
              <a:rPr sz="3250" b="1" spc="-7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3250" b="1" spc="-34" dirty="0">
                <a:solidFill>
                  <a:srgbClr val="1A2D5C"/>
                </a:solidFill>
                <a:latin typeface="Georgia"/>
                <a:cs typeface="Georgia"/>
              </a:rPr>
              <a:t>Means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7875" y="2371994"/>
            <a:ext cx="4064162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Land</a:t>
            </a:r>
            <a:r>
              <a:rPr sz="1800" b="1" spc="1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spc="15" dirty="0">
                <a:solidFill>
                  <a:srgbClr val="1A2D5C"/>
                </a:solidFill>
                <a:latin typeface="Georgia"/>
                <a:cs typeface="Georgia"/>
              </a:rPr>
              <a:t>use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 control</a:t>
            </a:r>
            <a:r>
              <a:rPr sz="1800" b="1" spc="-2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was</a:t>
            </a:r>
            <a:r>
              <a:rPr sz="1800" b="1" spc="45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transferred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77875" y="2761710"/>
            <a:ext cx="8702975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From</a:t>
            </a:r>
            <a:r>
              <a:rPr sz="1800" spc="-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communities,</a:t>
            </a:r>
            <a:r>
              <a:rPr sz="1800" spc="-3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1A1A1A"/>
                </a:solidFill>
                <a:latin typeface="Calibri"/>
                <a:cs typeface="Calibri"/>
              </a:rPr>
              <a:t>planning</a:t>
            </a:r>
            <a:r>
              <a:rPr sz="1800" spc="-6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commissions,</a:t>
            </a:r>
            <a:r>
              <a:rPr sz="1800" spc="-3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and</a:t>
            </a:r>
            <a:r>
              <a:rPr sz="1800" spc="7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1A1A1A"/>
                </a:solidFill>
                <a:latin typeface="Calibri"/>
                <a:cs typeface="Calibri"/>
              </a:rPr>
              <a:t>local</a:t>
            </a:r>
            <a:r>
              <a:rPr sz="1800" spc="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governments</a:t>
            </a:r>
            <a:r>
              <a:rPr sz="1800" spc="7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— to</a:t>
            </a:r>
            <a:r>
              <a:rPr sz="1800" spc="-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 for-profit</a:t>
            </a:r>
            <a:r>
              <a:rPr sz="1800" spc="4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industr</a:t>
            </a:r>
            <a:r>
              <a:rPr sz="1800" spc="-36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70" dirty="0">
                <a:solidFill>
                  <a:srgbClr val="1A1A1A"/>
                </a:solidFill>
                <a:latin typeface="Calibri"/>
                <a:cs typeface="Calibri"/>
              </a:rPr>
              <a:t>y.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7875" y="3195843"/>
            <a:ext cx="2788862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The mix</a:t>
            </a:r>
            <a:r>
              <a:rPr sz="1800" b="1" spc="-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spc="-36" dirty="0">
                <a:solidFill>
                  <a:srgbClr val="1A2D5C"/>
                </a:solidFill>
                <a:latin typeface="Georgia"/>
                <a:cs typeface="Georgia"/>
              </a:rPr>
              <a:t>is</a:t>
            </a:r>
            <a:r>
              <a:rPr sz="1800" b="1" spc="8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unbalanced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7875" y="3585940"/>
            <a:ext cx="6524322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85%</a:t>
            </a:r>
            <a:r>
              <a:rPr sz="1800" spc="4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market-rate</a:t>
            </a:r>
            <a:r>
              <a:rPr sz="1800" spc="-1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housing</a:t>
            </a:r>
            <a:r>
              <a:rPr sz="1800" spc="1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vs.</a:t>
            </a:r>
            <a:r>
              <a:rPr sz="1800" spc="-29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24" dirty="0">
                <a:solidFill>
                  <a:srgbClr val="1A1A1A"/>
                </a:solidFill>
                <a:latin typeface="Calibri"/>
                <a:cs typeface="Calibri"/>
              </a:rPr>
              <a:t>15%</a:t>
            </a:r>
            <a:r>
              <a:rPr sz="1800" spc="-6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across</a:t>
            </a:r>
            <a:r>
              <a:rPr sz="1800" spc="1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all lower-income</a:t>
            </a:r>
            <a:r>
              <a:rPr sz="1800" spc="-27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categories.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77875" y="4020200"/>
            <a:ext cx="4761813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Cities</a:t>
            </a:r>
            <a:r>
              <a:rPr sz="1800" b="1" spc="5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are </a:t>
            </a:r>
            <a:r>
              <a:rPr sz="1800" b="1" spc="-16" dirty="0">
                <a:solidFill>
                  <a:srgbClr val="1A2D5C"/>
                </a:solidFill>
                <a:latin typeface="Georgia"/>
                <a:cs typeface="Georgia"/>
              </a:rPr>
              <a:t>judged</a:t>
            </a:r>
            <a:r>
              <a:rPr sz="1800" b="1" spc="18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spc="33" dirty="0">
                <a:solidFill>
                  <a:srgbClr val="1A2D5C"/>
                </a:solidFill>
                <a:latin typeface="Georgia"/>
                <a:cs typeface="Georgia"/>
              </a:rPr>
              <a:t>by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 developers'</a:t>
            </a:r>
            <a:r>
              <a:rPr sz="1800" b="1" spc="39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actions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77875" y="4409916"/>
            <a:ext cx="9564632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HCD</a:t>
            </a:r>
            <a:r>
              <a:rPr sz="1800" spc="-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doesn't</a:t>
            </a:r>
            <a:r>
              <a:rPr sz="1800" spc="-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count</a:t>
            </a:r>
            <a:r>
              <a:rPr sz="1800" spc="4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6" dirty="0">
                <a:solidFill>
                  <a:srgbClr val="1A1A1A"/>
                </a:solidFill>
                <a:latin typeface="Calibri"/>
                <a:cs typeface="Calibri"/>
              </a:rPr>
              <a:t>approvals</a:t>
            </a:r>
            <a:r>
              <a:rPr sz="1800" spc="8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— only</a:t>
            </a:r>
            <a:r>
              <a:rPr sz="1800" spc="-2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permits pulled,</a:t>
            </a:r>
            <a:r>
              <a:rPr sz="1800" spc="-3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1A1A1A"/>
                </a:solidFill>
                <a:latin typeface="Calibri"/>
                <a:cs typeface="Calibri"/>
              </a:rPr>
              <a:t>an</a:t>
            </a:r>
            <a:r>
              <a:rPr sz="1800" spc="-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action a developer</a:t>
            </a:r>
            <a:r>
              <a:rPr sz="1800" spc="1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27" dirty="0">
                <a:solidFill>
                  <a:srgbClr val="1A1A1A"/>
                </a:solidFill>
                <a:latin typeface="Calibri"/>
                <a:cs typeface="Calibri"/>
              </a:rPr>
              <a:t>takes</a:t>
            </a:r>
            <a:r>
              <a:rPr sz="1800" spc="4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when ready</a:t>
            </a:r>
            <a:r>
              <a:rPr sz="1800" spc="-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800" spc="-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build.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77875" y="4844049"/>
            <a:ext cx="3566653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Cities</a:t>
            </a:r>
            <a:r>
              <a:rPr sz="1800" b="1" spc="5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spc="11" dirty="0">
                <a:solidFill>
                  <a:srgbClr val="1A2D5C"/>
                </a:solidFill>
                <a:latin typeface="Georgia"/>
                <a:cs typeface="Georgia"/>
              </a:rPr>
              <a:t>face</a:t>
            </a:r>
            <a:r>
              <a:rPr sz="1800" b="1" spc="-72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constant</a:t>
            </a:r>
            <a:r>
              <a:rPr sz="1800" b="1" spc="-55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exposure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77875" y="5234146"/>
            <a:ext cx="6624687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Lawsuits</a:t>
            </a:r>
            <a:r>
              <a:rPr sz="1800" spc="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and "punishment"</a:t>
            </a:r>
            <a:r>
              <a:rPr sz="1800" spc="-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projects:</a:t>
            </a:r>
            <a:r>
              <a:rPr sz="1800" spc="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Builder's</a:t>
            </a:r>
            <a:r>
              <a:rPr sz="1800" spc="-6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7" dirty="0">
                <a:solidFill>
                  <a:srgbClr val="1A1A1A"/>
                </a:solidFill>
                <a:latin typeface="Calibri"/>
                <a:cs typeface="Calibri"/>
              </a:rPr>
              <a:t>Remedy,</a:t>
            </a: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SB</a:t>
            </a:r>
            <a:r>
              <a:rPr sz="1800" spc="3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35,</a:t>
            </a:r>
            <a:r>
              <a:rPr sz="1800" spc="54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SB</a:t>
            </a:r>
            <a:r>
              <a:rPr sz="1800" spc="-3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12" dirty="0">
                <a:solidFill>
                  <a:srgbClr val="1A1A1A"/>
                </a:solidFill>
                <a:latin typeface="Calibri"/>
                <a:cs typeface="Calibri"/>
              </a:rPr>
              <a:t>423.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77875" y="5668279"/>
            <a:ext cx="3949245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Affordability</a:t>
            </a:r>
            <a:r>
              <a:rPr sz="1800" b="1" spc="-4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isn't</a:t>
            </a:r>
            <a:r>
              <a:rPr sz="1800" b="1" spc="24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being</a:t>
            </a:r>
            <a:r>
              <a:rPr sz="1800" b="1" spc="10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1A2D5C"/>
                </a:solidFill>
                <a:latin typeface="Georgia"/>
                <a:cs typeface="Georgia"/>
              </a:rPr>
              <a:t>touched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77875" y="6058059"/>
            <a:ext cx="6205537" cy="31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800" spc="5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crisis</a:t>
            </a:r>
            <a:r>
              <a:rPr sz="1800" spc="1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24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800" spc="7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24" dirty="0">
                <a:solidFill>
                  <a:srgbClr val="1A1A1A"/>
                </a:solidFill>
                <a:latin typeface="Calibri"/>
                <a:cs typeface="Calibri"/>
              </a:rPr>
              <a:t>system</a:t>
            </a:r>
            <a:r>
              <a:rPr sz="1800" spc="5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spc="-13" dirty="0">
                <a:solidFill>
                  <a:srgbClr val="1A1A1A"/>
                </a:solidFill>
                <a:latin typeface="Calibri"/>
                <a:cs typeface="Calibri"/>
              </a:rPr>
              <a:t>claims</a:t>
            </a:r>
            <a:r>
              <a:rPr sz="1800" spc="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800" spc="-12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address</a:t>
            </a:r>
            <a:r>
              <a:rPr sz="1800" spc="1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isn't</a:t>
            </a:r>
            <a:r>
              <a:rPr sz="1800" spc="36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actually</a:t>
            </a:r>
            <a:r>
              <a:rPr sz="1800" spc="6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being</a:t>
            </a:r>
            <a:r>
              <a:rPr sz="1800" spc="-58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A1A1A"/>
                </a:solidFill>
                <a:latin typeface="Calibri"/>
                <a:cs typeface="Calibri"/>
              </a:rPr>
              <a:t>solved.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1A2D5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1A2D5C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1297666" y="6584387"/>
            <a:ext cx="476765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14</a:t>
            </a:r>
            <a:r>
              <a:rPr sz="900" spc="21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7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535108"/>
            <a:ext cx="3698822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74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C</a:t>
            </a:r>
            <a:r>
              <a:rPr sz="1150" b="1" spc="18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8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U</a:t>
            </a:r>
            <a:r>
              <a:rPr sz="1150" b="1" spc="11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150" b="1" spc="10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17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B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150" b="1" spc="1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50" b="1" spc="11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50" b="1" spc="14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Y</a:t>
            </a:r>
            <a:r>
              <a:rPr sz="1150" b="1" spc="72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50" b="1" spc="9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H</a:t>
            </a:r>
            <a:r>
              <a:rPr sz="1150" b="1" spc="14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B</a:t>
            </a:r>
            <a:r>
              <a:rPr sz="1150" b="1" spc="7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150" b="1" spc="16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150" b="1" spc="14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  <a:r>
              <a:rPr sz="1150" b="1" spc="6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,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30294" y="535108"/>
            <a:ext cx="774422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P</a:t>
            </a:r>
            <a:r>
              <a:rPr sz="1150" b="1" spc="10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50" b="1" spc="9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150" b="1" spc="1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50" b="1" spc="756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B02A2A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37480" y="417861"/>
            <a:ext cx="4611588" cy="352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74"/>
              </a:lnSpc>
              <a:spcBef>
                <a:spcPts val="0"/>
              </a:spcBef>
              <a:spcAft>
                <a:spcPts val="0"/>
              </a:spcAft>
            </a:pP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Housing</a:t>
            </a:r>
            <a:r>
              <a:rPr sz="2200" b="1" spc="-33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Development</a:t>
            </a:r>
            <a:r>
              <a:rPr sz="2200" b="1" spc="-16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Pipeline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570970" y="6634249"/>
            <a:ext cx="476978" cy="178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01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15</a:t>
            </a:r>
            <a:r>
              <a:rPr sz="900" spc="2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/</a:t>
            </a:r>
            <a:r>
              <a:rPr sz="900" spc="-28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6A6A6A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8957" y="902639"/>
            <a:ext cx="10947643" cy="243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6"/>
              </a:lnSpc>
            </a:pPr>
            <a:r>
              <a:rPr lang="en-US" sz="3200" b="1" dirty="0">
                <a:solidFill>
                  <a:srgbClr val="C00000"/>
                </a:solidFill>
                <a:cs typeface="Calibri"/>
              </a:rPr>
              <a:t>T</a:t>
            </a:r>
            <a:r>
              <a:rPr lang="en-US" sz="3200" b="1" spc="147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3200" b="1" dirty="0">
                <a:solidFill>
                  <a:srgbClr val="C00000"/>
                </a:solidFill>
                <a:cs typeface="Calibri"/>
              </a:rPr>
              <a:t>H</a:t>
            </a:r>
            <a:r>
              <a:rPr lang="en-US" sz="3200" b="1" spc="65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3200" b="1" dirty="0">
                <a:solidFill>
                  <a:srgbClr val="C00000"/>
                </a:solidFill>
                <a:cs typeface="Calibri"/>
              </a:rPr>
              <a:t>E </a:t>
            </a:r>
            <a:r>
              <a:rPr lang="en-US" sz="32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Q</a:t>
            </a:r>
            <a:r>
              <a:rPr sz="3200" b="1" spc="7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U</a:t>
            </a:r>
            <a:r>
              <a:rPr sz="3200" b="1" spc="11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3200" b="1" spc="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S</a:t>
            </a:r>
            <a:r>
              <a:rPr sz="3200" b="1" spc="17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3200" b="1" spc="72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3200" b="1" spc="1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3200" b="1" spc="16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sz="3200" b="1" spc="7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3200" b="1" spc="7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F</a:t>
            </a:r>
            <a:r>
              <a:rPr sz="3200" b="1" spc="11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3200" b="1" spc="16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3200" b="1" spc="7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3200" b="1" spc="7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3200" b="1" spc="1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V</a:t>
            </a:r>
            <a:r>
              <a:rPr sz="3200" b="1" spc="1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3200" b="1" spc="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3200" b="1" spc="14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3200" b="1" spc="7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3200" b="1" spc="7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P</a:t>
            </a:r>
            <a:r>
              <a:rPr sz="3200" b="1" spc="17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3200" b="1" spc="8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L</a:t>
            </a:r>
            <a:r>
              <a:rPr sz="3200" b="1" spc="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3200" b="1" spc="18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sz="3200" b="1" spc="10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3200" b="1" spc="1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M</a:t>
            </a:r>
            <a:r>
              <a:rPr sz="3200" b="1" spc="8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3200" b="1" spc="9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sz="3200" b="1" spc="8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3200" b="1" spc="1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8957" y="2450541"/>
            <a:ext cx="9050920" cy="8084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85"/>
              </a:lnSpc>
              <a:spcBef>
                <a:spcPts val="0"/>
              </a:spcBef>
              <a:spcAft>
                <a:spcPts val="0"/>
              </a:spcAft>
            </a:pPr>
            <a:r>
              <a:rPr sz="2650" i="1" spc="-13" dirty="0">
                <a:solidFill>
                  <a:srgbClr val="FFFFFF"/>
                </a:solidFill>
                <a:latin typeface="Georgia"/>
                <a:cs typeface="Georgia"/>
              </a:rPr>
              <a:t>“If</a:t>
            </a:r>
            <a:r>
              <a:rPr sz="2650" i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41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650" i="1" spc="3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26" dirty="0">
                <a:solidFill>
                  <a:srgbClr val="FFFFFF"/>
                </a:solidFill>
                <a:latin typeface="Georgia"/>
                <a:cs typeface="Georgia"/>
              </a:rPr>
              <a:t>state's</a:t>
            </a:r>
            <a:r>
              <a:rPr sz="2650" i="1" spc="4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37" dirty="0">
                <a:solidFill>
                  <a:srgbClr val="FFFFFF"/>
                </a:solidFill>
                <a:latin typeface="Georgia"/>
                <a:cs typeface="Georgia"/>
              </a:rPr>
              <a:t>own</a:t>
            </a:r>
            <a:r>
              <a:rPr sz="2650" i="1" spc="13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19" dirty="0">
                <a:solidFill>
                  <a:srgbClr val="FFFFFF"/>
                </a:solidFill>
                <a:latin typeface="Georgia"/>
                <a:cs typeface="Georgia"/>
              </a:rPr>
              <a:t>auditor</a:t>
            </a:r>
            <a:r>
              <a:rPr sz="2650" i="1" spc="-3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22" dirty="0">
                <a:solidFill>
                  <a:srgbClr val="FFFFFF"/>
                </a:solidFill>
                <a:latin typeface="Georgia"/>
                <a:cs typeface="Georgia"/>
              </a:rPr>
              <a:t>said</a:t>
            </a:r>
            <a:r>
              <a:rPr sz="2650" i="1" spc="-3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dirty="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sz="2650" i="1" spc="-32" dirty="0">
                <a:solidFill>
                  <a:srgbClr val="FFFFFF"/>
                </a:solidFill>
                <a:latin typeface="Georgia"/>
                <a:cs typeface="Georgia"/>
              </a:rPr>
              <a:t>numbers</a:t>
            </a:r>
            <a:r>
              <a:rPr sz="2650" i="1" spc="-2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dirty="0">
                <a:solidFill>
                  <a:srgbClr val="FFFFFF"/>
                </a:solidFill>
                <a:latin typeface="Georgia"/>
                <a:cs typeface="Georgia"/>
              </a:rPr>
              <a:t>aren't</a:t>
            </a:r>
            <a:r>
              <a:rPr sz="2650" i="1" spc="-4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30" dirty="0">
                <a:solidFill>
                  <a:srgbClr val="FFFFFF"/>
                </a:solidFill>
                <a:latin typeface="Georgia"/>
                <a:cs typeface="Georgia"/>
              </a:rPr>
              <a:t>reliable—</a:t>
            </a:r>
          </a:p>
          <a:p>
            <a:pPr marL="0" marR="0">
              <a:lnSpc>
                <a:spcPts val="2985"/>
              </a:lnSpc>
              <a:spcBef>
                <a:spcPts val="94"/>
              </a:spcBef>
              <a:spcAft>
                <a:spcPts val="0"/>
              </a:spcAft>
            </a:pPr>
            <a:r>
              <a:rPr sz="2650" i="1" spc="-38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650" i="1" spc="52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41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650" i="1" spc="2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14" dirty="0">
                <a:solidFill>
                  <a:srgbClr val="FFFFFF"/>
                </a:solidFill>
                <a:latin typeface="Georgia"/>
                <a:cs typeface="Georgia"/>
              </a:rPr>
              <a:t>state's</a:t>
            </a:r>
            <a:r>
              <a:rPr sz="2650" i="1" spc="-39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38" dirty="0">
                <a:solidFill>
                  <a:srgbClr val="FFFFFF"/>
                </a:solidFill>
                <a:latin typeface="Georgia"/>
                <a:cs typeface="Georgia"/>
              </a:rPr>
              <a:t>own</a:t>
            </a:r>
            <a:r>
              <a:rPr sz="2650" i="1" spc="1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45" dirty="0">
                <a:solidFill>
                  <a:srgbClr val="FFFFFF"/>
                </a:solidFill>
                <a:latin typeface="Georgia"/>
                <a:cs typeface="Georgia"/>
              </a:rPr>
              <a:t>DOF</a:t>
            </a:r>
            <a:r>
              <a:rPr sz="2650" i="1" dirty="0">
                <a:solidFill>
                  <a:srgbClr val="FFFFFF"/>
                </a:solidFill>
                <a:latin typeface="Georgia"/>
                <a:cs typeface="Georgia"/>
              </a:rPr>
              <a:t> said</a:t>
            </a:r>
            <a:r>
              <a:rPr sz="2650" i="1" spc="-6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41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650" i="1" spc="2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25" dirty="0">
                <a:solidFill>
                  <a:srgbClr val="FFFFFF"/>
                </a:solidFill>
                <a:latin typeface="Georgia"/>
                <a:cs typeface="Georgia"/>
              </a:rPr>
              <a:t>estimates</a:t>
            </a:r>
            <a:r>
              <a:rPr sz="2650" i="1" spc="46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spc="-24" dirty="0">
                <a:solidFill>
                  <a:srgbClr val="FFFFFF"/>
                </a:solidFill>
                <a:latin typeface="Georgia"/>
                <a:cs typeface="Georgia"/>
              </a:rPr>
              <a:t>were</a:t>
            </a:r>
            <a:r>
              <a:rPr sz="2650" i="1" spc="-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dirty="0">
                <a:solidFill>
                  <a:srgbClr val="FFFFFF"/>
                </a:solidFill>
                <a:latin typeface="Georgia"/>
                <a:cs typeface="Georgia"/>
              </a:rPr>
              <a:t>way</a:t>
            </a:r>
            <a:r>
              <a:rPr sz="2650" i="1" spc="-88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50" i="1" dirty="0">
                <a:solidFill>
                  <a:srgbClr val="FFFFFF"/>
                </a:solidFill>
                <a:latin typeface="Georgia"/>
                <a:cs typeface="Georgia"/>
              </a:rPr>
              <a:t>off…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8957" y="4278391"/>
            <a:ext cx="5339675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i="1" spc="-22" dirty="0">
                <a:solidFill>
                  <a:srgbClr val="C9A961"/>
                </a:solidFill>
                <a:latin typeface="Georgia"/>
                <a:cs typeface="Georgia"/>
              </a:rPr>
              <a:t>why</a:t>
            </a:r>
            <a:r>
              <a:rPr sz="3250" b="1" i="1" spc="-58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3250" b="1" i="1" spc="-23" dirty="0">
                <a:solidFill>
                  <a:srgbClr val="C9A961"/>
                </a:solidFill>
                <a:latin typeface="Georgia"/>
                <a:cs typeface="Georgia"/>
              </a:rPr>
              <a:t>are</a:t>
            </a:r>
            <a:r>
              <a:rPr sz="3250" b="1" i="1" spc="16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3250" b="1" i="1" spc="-16" dirty="0">
                <a:solidFill>
                  <a:srgbClr val="C9A961"/>
                </a:solidFill>
                <a:latin typeface="Georgia"/>
                <a:cs typeface="Georgia"/>
              </a:rPr>
              <a:t>cities</a:t>
            </a:r>
            <a:r>
              <a:rPr sz="3250" b="1" i="1" spc="-81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3250" b="1" i="1" spc="-11" dirty="0">
                <a:solidFill>
                  <a:srgbClr val="C9A961"/>
                </a:solidFill>
                <a:latin typeface="Georgia"/>
                <a:cs typeface="Georgia"/>
              </a:rPr>
              <a:t>still</a:t>
            </a:r>
            <a:r>
              <a:rPr sz="3250" b="1" i="1" spc="-19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3250" b="1" i="1" spc="-17" dirty="0">
                <a:solidFill>
                  <a:srgbClr val="C9A961"/>
                </a:solidFill>
                <a:latin typeface="Georgia"/>
                <a:cs typeface="Georgia"/>
              </a:rPr>
              <a:t>being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957" y="4764800"/>
            <a:ext cx="6247318" cy="50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70"/>
              </a:lnSpc>
              <a:spcBef>
                <a:spcPts val="0"/>
              </a:spcBef>
              <a:spcAft>
                <a:spcPts val="0"/>
              </a:spcAft>
            </a:pPr>
            <a:r>
              <a:rPr sz="3250" b="1" i="1" spc="-30" dirty="0">
                <a:solidFill>
                  <a:srgbClr val="C9A961"/>
                </a:solidFill>
                <a:latin typeface="Georgia"/>
                <a:cs typeface="Georgia"/>
              </a:rPr>
              <a:t>punished</a:t>
            </a:r>
            <a:r>
              <a:rPr sz="3250" b="1" i="1" spc="46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3250" b="1" i="1" spc="-34" dirty="0">
                <a:solidFill>
                  <a:srgbClr val="C9A961"/>
                </a:solidFill>
                <a:latin typeface="Georgia"/>
                <a:cs typeface="Georgia"/>
              </a:rPr>
              <a:t>for</a:t>
            </a:r>
            <a:r>
              <a:rPr sz="3250" b="1" i="1" spc="26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3250" b="1" i="1" spc="-33" dirty="0">
                <a:solidFill>
                  <a:srgbClr val="C9A961"/>
                </a:solidFill>
                <a:latin typeface="Georgia"/>
                <a:cs typeface="Georgia"/>
              </a:rPr>
              <a:t>missing</a:t>
            </a:r>
            <a:r>
              <a:rPr sz="3250" b="1" i="1" spc="24" dirty="0">
                <a:solidFill>
                  <a:srgbClr val="C9A961"/>
                </a:solidFill>
                <a:latin typeface="Georgia"/>
                <a:cs typeface="Georgia"/>
              </a:rPr>
              <a:t> </a:t>
            </a:r>
            <a:r>
              <a:rPr sz="3250" b="1" i="1" spc="-23" dirty="0">
                <a:solidFill>
                  <a:srgbClr val="C9A961"/>
                </a:solidFill>
                <a:latin typeface="Georgia"/>
                <a:cs typeface="Georgia"/>
              </a:rPr>
              <a:t>them?”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48957" y="6584387"/>
            <a:ext cx="470020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W</a:t>
            </a:r>
            <a:r>
              <a:rPr sz="900" b="1" spc="108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900" b="1" spc="77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K</a:t>
            </a:r>
            <a:r>
              <a:rPr sz="900" b="1" spc="13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54392" y="6584387"/>
            <a:ext cx="213462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U</a:t>
            </a:r>
            <a:r>
              <a:rPr sz="900" b="1" spc="11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31226" y="6584387"/>
            <a:ext cx="1056681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C</a:t>
            </a:r>
            <a:r>
              <a:rPr sz="900" b="1" spc="72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  <a:r>
              <a:rPr sz="900" b="1" spc="15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L</a:t>
            </a:r>
            <a:r>
              <a:rPr sz="900" b="1" spc="9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F</a:t>
            </a:r>
            <a:r>
              <a:rPr sz="900" b="1" spc="60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O</a:t>
            </a:r>
            <a:r>
              <a:rPr sz="900" b="1" spc="164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R</a:t>
            </a:r>
            <a:r>
              <a:rPr sz="900" b="1" spc="41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N</a:t>
            </a:r>
            <a:r>
              <a:rPr sz="900" b="1" spc="105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I</a:t>
            </a:r>
            <a:r>
              <a:rPr sz="900" b="1" spc="83" dirty="0">
                <a:solidFill>
                  <a:srgbClr val="C9A961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C9A961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297666" y="6584387"/>
            <a:ext cx="476765" cy="177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98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FAF7EE"/>
                </a:solidFill>
                <a:latin typeface="Calibri"/>
                <a:cs typeface="Calibri"/>
              </a:rPr>
              <a:t>16</a:t>
            </a:r>
            <a:r>
              <a:rPr sz="900" spc="21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AF7EE"/>
                </a:solidFill>
                <a:latin typeface="Calibri"/>
                <a:cs typeface="Calibri"/>
              </a:rPr>
              <a:t>/</a:t>
            </a:r>
            <a:r>
              <a:rPr sz="900" spc="-27" dirty="0">
                <a:solidFill>
                  <a:srgbClr val="FAF7E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AF7EE"/>
                </a:solidFill>
                <a:latin typeface="Calibri"/>
                <a:cs typeface="Calibri"/>
              </a:rPr>
              <a:t>17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957" y="997792"/>
            <a:ext cx="1642888" cy="236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300" b="1" spc="2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300" b="1" spc="19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300" b="1" spc="19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300" b="1" spc="25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300" b="1" spc="102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M</a:t>
            </a:r>
            <a:r>
              <a:rPr sz="1300" b="1" spc="222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300" b="1" spc="17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R</a:t>
            </a:r>
            <a:r>
              <a:rPr sz="1300" b="1" spc="17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13182" y="997792"/>
            <a:ext cx="81512" cy="236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·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28095" y="997792"/>
            <a:ext cx="1866228" cy="236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G</a:t>
            </a:r>
            <a:r>
              <a:rPr sz="1300" b="1" spc="15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300" b="1" spc="19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300" b="1" spc="101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300" b="1" spc="26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N</a:t>
            </a:r>
            <a:r>
              <a:rPr sz="1300" b="1" spc="201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V</a:t>
            </a:r>
            <a:r>
              <a:rPr sz="1300" b="1" spc="21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O</a:t>
            </a:r>
            <a:r>
              <a:rPr sz="1300" b="1" spc="17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  <a:r>
              <a:rPr sz="1300" b="1" spc="20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V</a:t>
            </a:r>
            <a:r>
              <a:rPr sz="1300" b="1" spc="21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300" b="1" spc="199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B02A2A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8957" y="1568902"/>
            <a:ext cx="6329178" cy="7318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462"/>
              </a:lnSpc>
              <a:spcBef>
                <a:spcPts val="0"/>
              </a:spcBef>
              <a:spcAft>
                <a:spcPts val="0"/>
              </a:spcAft>
            </a:pPr>
            <a:r>
              <a:rPr sz="4800" b="1" spc="11" dirty="0">
                <a:solidFill>
                  <a:srgbClr val="1A2D5C"/>
                </a:solidFill>
                <a:latin typeface="Georgia"/>
                <a:cs typeface="Georgia"/>
              </a:rPr>
              <a:t>Wake</a:t>
            </a:r>
            <a:r>
              <a:rPr sz="4800" b="1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4800" b="1" spc="-20" dirty="0">
                <a:solidFill>
                  <a:srgbClr val="1A2D5C"/>
                </a:solidFill>
                <a:latin typeface="Georgia"/>
                <a:cs typeface="Georgia"/>
              </a:rPr>
              <a:t>Up</a:t>
            </a:r>
            <a:r>
              <a:rPr sz="4800" b="1" spc="67" dirty="0">
                <a:solidFill>
                  <a:srgbClr val="1A2D5C"/>
                </a:solidFill>
                <a:latin typeface="Georgia"/>
                <a:cs typeface="Georgia"/>
              </a:rPr>
              <a:t> </a:t>
            </a:r>
            <a:r>
              <a:rPr sz="4800" b="1" dirty="0">
                <a:solidFill>
                  <a:srgbClr val="1A2D5C"/>
                </a:solidFill>
                <a:latin typeface="Georgia"/>
                <a:cs typeface="Georgia"/>
              </a:rPr>
              <a:t>California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957" y="2893964"/>
            <a:ext cx="6170355" cy="298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8"/>
              </a:lnSpc>
              <a:spcBef>
                <a:spcPts val="0"/>
              </a:spcBef>
              <a:spcAft>
                <a:spcPts val="0"/>
              </a:spcAft>
            </a:pPr>
            <a:r>
              <a:rPr sz="1800" i="1" dirty="0">
                <a:solidFill>
                  <a:srgbClr val="1A1A1A"/>
                </a:solidFill>
                <a:latin typeface="Georgia"/>
                <a:cs typeface="Georgia"/>
              </a:rPr>
              <a:t>501(c)(4)</a:t>
            </a:r>
            <a:r>
              <a:rPr sz="1800" i="1" spc="17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800" i="1" dirty="0">
                <a:solidFill>
                  <a:srgbClr val="1A1A1A"/>
                </a:solidFill>
                <a:latin typeface="Georgia"/>
                <a:cs typeface="Georgia"/>
              </a:rPr>
              <a:t>working</a:t>
            </a:r>
            <a:r>
              <a:rPr sz="1800" i="1" spc="41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800" i="1" dirty="0">
                <a:solidFill>
                  <a:srgbClr val="1A1A1A"/>
                </a:solidFill>
                <a:latin typeface="Georgia"/>
                <a:cs typeface="Georgia"/>
              </a:rPr>
              <a:t>for</a:t>
            </a:r>
            <a:r>
              <a:rPr sz="1800" i="1" spc="-71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800" i="1" dirty="0">
                <a:solidFill>
                  <a:srgbClr val="1A1A1A"/>
                </a:solidFill>
                <a:latin typeface="Georgia"/>
                <a:cs typeface="Georgia"/>
              </a:rPr>
              <a:t>rational</a:t>
            </a:r>
            <a:r>
              <a:rPr sz="1800" i="1" spc="27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800" i="1" dirty="0">
                <a:solidFill>
                  <a:srgbClr val="1A1A1A"/>
                </a:solidFill>
                <a:latin typeface="Georgia"/>
                <a:cs typeface="Georgia"/>
              </a:rPr>
              <a:t>housing</a:t>
            </a:r>
            <a:r>
              <a:rPr sz="1800" i="1" spc="-43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800" i="1" dirty="0">
                <a:solidFill>
                  <a:srgbClr val="1A1A1A"/>
                </a:solidFill>
                <a:latin typeface="Georgia"/>
                <a:cs typeface="Georgia"/>
              </a:rPr>
              <a:t>policy</a:t>
            </a:r>
            <a:r>
              <a:rPr sz="1800" i="1" spc="-22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800" i="1" dirty="0">
                <a:solidFill>
                  <a:srgbClr val="1A1A1A"/>
                </a:solidFill>
                <a:latin typeface="Georgia"/>
                <a:cs typeface="Georgia"/>
              </a:rPr>
              <a:t>in</a:t>
            </a:r>
            <a:r>
              <a:rPr sz="1800" i="1" spc="13" dirty="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sz="1800" i="1" dirty="0">
                <a:solidFill>
                  <a:srgbClr val="1A1A1A"/>
                </a:solidFill>
                <a:latin typeface="Georgia"/>
                <a:cs typeface="Georgia"/>
              </a:rPr>
              <a:t>California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23595" y="4148560"/>
            <a:ext cx="856658" cy="212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W</a:t>
            </a:r>
            <a:r>
              <a:rPr sz="1100" b="1" spc="2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00" b="1" spc="11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B</a:t>
            </a:r>
            <a:r>
              <a:rPr sz="1100" b="1" spc="34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S</a:t>
            </a:r>
            <a:r>
              <a:rPr sz="1100" b="1" spc="55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00" b="1" spc="5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T</a:t>
            </a:r>
            <a:r>
              <a:rPr sz="1100" b="1" spc="30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43040" y="4148560"/>
            <a:ext cx="605443" cy="212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3"/>
              </a:lnSpc>
              <a:spcBef>
                <a:spcPts val="0"/>
              </a:spcBef>
              <a:spcAft>
                <a:spcPts val="0"/>
              </a:spcAft>
            </a:pP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E</a:t>
            </a:r>
            <a:r>
              <a:rPr sz="1100" b="1" spc="3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M</a:t>
            </a:r>
            <a:r>
              <a:rPr sz="1100" b="1" spc="63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A</a:t>
            </a:r>
            <a:r>
              <a:rPr sz="1100" b="1" spc="58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I</a:t>
            </a:r>
            <a:r>
              <a:rPr sz="1100" b="1" spc="57" dirty="0">
                <a:solidFill>
                  <a:srgbClr val="B02A2A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B02A2A"/>
                </a:solidFill>
                <a:latin typeface="Calibri"/>
                <a:cs typeface="Calibri"/>
              </a:rPr>
              <a:t>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23595" y="4607083"/>
            <a:ext cx="2606897" cy="352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74"/>
              </a:lnSpc>
              <a:spcBef>
                <a:spcPts val="0"/>
              </a:spcBef>
              <a:spcAft>
                <a:spcPts val="0"/>
              </a:spcAft>
            </a:pP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www.wakeca.org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543040" y="4607083"/>
            <a:ext cx="4059011" cy="352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74"/>
              </a:lnSpc>
              <a:spcBef>
                <a:spcPts val="0"/>
              </a:spcBef>
              <a:spcAft>
                <a:spcPts val="0"/>
              </a:spcAft>
            </a:pPr>
            <a:r>
              <a:rPr sz="2200" b="1" dirty="0">
                <a:solidFill>
                  <a:srgbClr val="1A2D5C"/>
                </a:solidFill>
                <a:latin typeface="Georgia"/>
                <a:cs typeface="Georgia"/>
              </a:rPr>
              <a:t>Info.wakeupca@gmail.com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175378" y="5819324"/>
            <a:ext cx="3880247" cy="21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6"/>
              </a:lnSpc>
              <a:spcBef>
                <a:spcPts val="0"/>
              </a:spcBef>
              <a:spcAft>
                <a:spcPts val="0"/>
              </a:spcAft>
            </a:pPr>
            <a:r>
              <a:rPr sz="1150" i="1" spc="-24" dirty="0">
                <a:solidFill>
                  <a:srgbClr val="6A6A6A"/>
                </a:solidFill>
                <a:latin typeface="Calibri"/>
                <a:cs typeface="Calibri"/>
              </a:rPr>
              <a:t>Created</a:t>
            </a:r>
            <a:r>
              <a:rPr sz="1150" i="1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spc="-66" dirty="0">
                <a:solidFill>
                  <a:srgbClr val="6A6A6A"/>
                </a:solidFill>
                <a:latin typeface="Calibri"/>
                <a:cs typeface="Calibri"/>
              </a:rPr>
              <a:t>by</a:t>
            </a:r>
            <a:r>
              <a:rPr sz="1150" i="1" spc="41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spc="-38" dirty="0">
                <a:solidFill>
                  <a:srgbClr val="6A6A6A"/>
                </a:solidFill>
                <a:latin typeface="Calibri"/>
                <a:cs typeface="Calibri"/>
              </a:rPr>
              <a:t>Amy</a:t>
            </a:r>
            <a:r>
              <a:rPr sz="1150" i="1" spc="13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spc="-13" dirty="0">
                <a:solidFill>
                  <a:srgbClr val="6A6A6A"/>
                </a:solidFill>
                <a:latin typeface="Calibri"/>
                <a:cs typeface="Calibri"/>
              </a:rPr>
              <a:t>Kalish</a:t>
            </a:r>
            <a:r>
              <a:rPr sz="1150" i="1" spc="-14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spc="-21" dirty="0">
                <a:solidFill>
                  <a:srgbClr val="6A6A6A"/>
                </a:solidFill>
                <a:latin typeface="Calibri"/>
                <a:cs typeface="Calibri"/>
              </a:rPr>
              <a:t>for</a:t>
            </a:r>
            <a:r>
              <a:rPr sz="1150" i="1" spc="-32" dirty="0">
                <a:solidFill>
                  <a:srgbClr val="6A6A6A"/>
                </a:solidFill>
                <a:latin typeface="Calibri"/>
                <a:cs typeface="Calibri"/>
              </a:rPr>
              <a:t> use</a:t>
            </a:r>
            <a:r>
              <a:rPr sz="1150" i="1" spc="-26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dirty="0">
                <a:solidFill>
                  <a:srgbClr val="6A6A6A"/>
                </a:solidFill>
                <a:latin typeface="Calibri"/>
                <a:cs typeface="Calibri"/>
              </a:rPr>
              <a:t>at</a:t>
            </a:r>
            <a:r>
              <a:rPr sz="1150" i="1" spc="-5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spc="-38" dirty="0">
                <a:solidFill>
                  <a:srgbClr val="6A6A6A"/>
                </a:solidFill>
                <a:latin typeface="Calibri"/>
                <a:cs typeface="Calibri"/>
              </a:rPr>
              <a:t>Wake</a:t>
            </a:r>
            <a:r>
              <a:rPr sz="1150" i="1" spc="5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spc="-62" dirty="0">
                <a:solidFill>
                  <a:srgbClr val="6A6A6A"/>
                </a:solidFill>
                <a:latin typeface="Calibri"/>
                <a:cs typeface="Calibri"/>
              </a:rPr>
              <a:t>Up</a:t>
            </a:r>
            <a:r>
              <a:rPr sz="1150" i="1" spc="35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spc="-23" dirty="0">
                <a:solidFill>
                  <a:srgbClr val="6A6A6A"/>
                </a:solidFill>
                <a:latin typeface="Calibri"/>
                <a:cs typeface="Calibri"/>
              </a:rPr>
              <a:t>California,</a:t>
            </a:r>
            <a:r>
              <a:rPr sz="1150" i="1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spc="-38" dirty="0">
                <a:solidFill>
                  <a:srgbClr val="6A6A6A"/>
                </a:solidFill>
                <a:latin typeface="Calibri"/>
                <a:cs typeface="Calibri"/>
              </a:rPr>
              <a:t>May</a:t>
            </a:r>
            <a:r>
              <a:rPr sz="1150" i="1" spc="1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spc="-57" dirty="0">
                <a:solidFill>
                  <a:srgbClr val="6A6A6A"/>
                </a:solidFill>
                <a:latin typeface="Calibri"/>
                <a:cs typeface="Calibri"/>
              </a:rPr>
              <a:t>4,</a:t>
            </a:r>
            <a:r>
              <a:rPr sz="1150" i="1" spc="35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150" i="1" dirty="0">
                <a:solidFill>
                  <a:srgbClr val="6A6A6A"/>
                </a:solidFill>
                <a:latin typeface="Calibri"/>
                <a:cs typeface="Calibri"/>
              </a:rPr>
              <a:t>2026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967226" y="6100670"/>
            <a:ext cx="4293670" cy="189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93"/>
              </a:lnSpc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©</a:t>
            </a:r>
            <a:r>
              <a:rPr sz="1000" spc="-13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spc="17" dirty="0">
                <a:solidFill>
                  <a:srgbClr val="6A6A6A"/>
                </a:solidFill>
                <a:latin typeface="Calibri"/>
                <a:cs typeface="Calibri"/>
              </a:rPr>
              <a:t>2026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spc="-14" dirty="0">
                <a:solidFill>
                  <a:srgbClr val="6A6A6A"/>
                </a:solidFill>
                <a:latin typeface="Calibri"/>
                <a:cs typeface="Calibri"/>
              </a:rPr>
              <a:t>Amy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6A6A6A"/>
                </a:solidFill>
                <a:latin typeface="Calibri"/>
                <a:cs typeface="Calibri"/>
              </a:rPr>
              <a:t>Kalish</a:t>
            </a:r>
            <a:r>
              <a:rPr sz="1000" spc="5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— Please</a:t>
            </a:r>
            <a:r>
              <a:rPr sz="1000" spc="27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do not</a:t>
            </a:r>
            <a:r>
              <a:rPr sz="1000" spc="-35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duplicate</a:t>
            </a:r>
            <a:r>
              <a:rPr sz="1000" spc="-52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or</a:t>
            </a:r>
            <a:r>
              <a:rPr sz="1000" spc="27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lift</a:t>
            </a:r>
            <a:r>
              <a:rPr sz="1000" spc="45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sections</a:t>
            </a:r>
            <a:r>
              <a:rPr sz="1000" spc="-17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without</a:t>
            </a:r>
            <a:r>
              <a:rPr sz="1000" spc="-35" dirty="0">
                <a:solidFill>
                  <a:srgbClr val="6A6A6A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A6A6A"/>
                </a:solidFill>
                <a:latin typeface="Calibri"/>
                <a:cs typeface="Calibri"/>
              </a:rPr>
              <a:t>permission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Pacifica-RWC-FiscalCliff</Template>
  <TotalTime>1023</TotalTime>
  <Words>2865</Words>
  <Application>Microsoft Office PowerPoint</Application>
  <PresentationFormat>Widescreen</PresentationFormat>
  <Paragraphs>412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Wingdings</vt:lpstr>
      <vt:lpstr>Calibri</vt:lpstr>
      <vt:lpstr>Arial</vt:lpstr>
      <vt:lpstr>Georgia</vt:lpstr>
      <vt:lpstr>Times New Roman</vt:lpstr>
      <vt:lpstr>Gill Sans MT</vt:lpstr>
      <vt:lpstr>Parcel</vt:lpstr>
      <vt:lpstr>PowerPoint Presentation</vt:lpstr>
      <vt:lpstr>Discussion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what, and now what?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Gregg</dc:creator>
  <cp:lastModifiedBy>Gregg Dieguez</cp:lastModifiedBy>
  <cp:revision>6</cp:revision>
  <dcterms:modified xsi:type="dcterms:W3CDTF">2026-05-16T16:14:37Z</dcterms:modified>
</cp:coreProperties>
</file>